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734" r:id="rId8"/>
  </p:sldMasterIdLst>
  <p:notesMasterIdLst>
    <p:notesMasterId r:id="rId35"/>
  </p:notesMasterIdLst>
  <p:sldIdLst>
    <p:sldId id="256" r:id="rId9"/>
    <p:sldId id="290" r:id="rId10"/>
    <p:sldId id="257" r:id="rId11"/>
    <p:sldId id="272" r:id="rId12"/>
    <p:sldId id="321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22" r:id="rId26"/>
    <p:sldId id="335" r:id="rId27"/>
    <p:sldId id="336" r:id="rId28"/>
    <p:sldId id="337" r:id="rId29"/>
    <p:sldId id="338" r:id="rId30"/>
    <p:sldId id="339" r:id="rId31"/>
    <p:sldId id="320" r:id="rId32"/>
    <p:sldId id="284" r:id="rId33"/>
    <p:sldId id="340" r:id="rId34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00000"/>
    <a:srgbClr val="00FF00"/>
    <a:srgbClr val="FFBFBF"/>
    <a:srgbClr val="00B050"/>
    <a:srgbClr val="BFFFBF"/>
    <a:srgbClr val="0070C0"/>
    <a:srgbClr val="00B8FF"/>
    <a:srgbClr val="38A0D4"/>
    <a:srgbClr val="6CB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730" y="-10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8201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E083D36-8FF7-427E-A78F-7E58DCABE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1150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BD6FDBE1-961C-4916-B8D6-D83A932285F6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1505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10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166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11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3944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1194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6324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14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7499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15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7434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9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2991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3047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175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28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3187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5351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22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6882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23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8339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51203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851593D6-E920-4820-A113-B19B4FFCDA92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24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0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4470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67587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129C829C-7169-4A67-9FF7-3F82BE3C0E2D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25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758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049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91460F3B-3E2C-47FE-AE31-089855CDA5D8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721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550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610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6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696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7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1789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8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292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05/14/12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5FD7FB-16F5-40EC-80F4-7B3BABD150B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958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74169-E2B2-4721-AB91-C198B8084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1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E504-D415-4C78-98CC-0EC54F801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5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42863"/>
            <a:ext cx="2054225" cy="635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863"/>
            <a:ext cx="6015038" cy="635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1EE07-7310-4497-BD02-8AF35C68E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1663" cy="1463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4CF4B-7E8E-4B87-90A6-6F2003CC8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2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45B10-761B-4B68-832C-2ABD5E209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762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37A9C-8DE2-4695-B781-DA1DD2E030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80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45A95-41D8-4798-9901-E5468D399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87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3838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74825"/>
            <a:ext cx="4035425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72C77-4210-4877-B70B-75D7F2D8E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18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EAD49-626D-46E6-A256-5008EF3A6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55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0E10A-F851-4B55-89F0-ECE0EE69F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30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B7FB4-91A8-4946-84CE-E63641B90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3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35957-6838-44F8-8FED-2080D2445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7CF4C-24D2-43F1-800B-55717744E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52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602B5-F8F3-4825-8684-32A09518B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43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85BC5-2303-4AAB-97AB-3C623B4E6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73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42863"/>
            <a:ext cx="2054225" cy="635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863"/>
            <a:ext cx="6015038" cy="635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BBF27-A057-4CFC-A15C-E8D7132B6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9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1663" cy="1463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1E575-FB62-4F55-B56E-CADA7F978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19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338C3-48D4-44DB-8C86-C95953AB6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93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661D7-3009-4149-83A3-BCBF573D0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46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6019C-732B-4D7D-8609-A834C572C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87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3838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74825"/>
            <a:ext cx="4035425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65FAF-7829-4C8D-A0E1-B75F50349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30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82161-1F20-466C-A257-430CDFA6D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9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5F21E-8AE0-4381-BD8A-C77A4BF03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3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C2A8F-75BE-4C06-9E2D-686DDFE62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6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818D2-7BDA-4E04-842B-CD7BFF69E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36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49EF9-0CE0-4EAB-905B-43F14B0B6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1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38832-6D40-4175-A024-1C7B22846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29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00DDD-7D07-4D6A-A35B-4DDC9A8AD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43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42863"/>
            <a:ext cx="2054225" cy="635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863"/>
            <a:ext cx="6015038" cy="635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81CD6-9D3D-47B1-B44E-EEEA75420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29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5392E-6E92-4C68-BB57-969D8F7F5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674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42720-F8D1-41B5-8042-D446C1445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33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05F65-5431-446E-83E3-D01E53CA9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33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3838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74825"/>
            <a:ext cx="4035425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1BBE1-936B-4317-960F-40C661C7C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18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3838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74825"/>
            <a:ext cx="4035425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65446-897D-47A7-8F60-5CB4A92ED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DB296-EA7A-4159-8CC8-AC1A978D4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77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A0318-C316-44AC-B402-A771BB958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75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47E2F-D3A3-45E9-B8D3-5CB701294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60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553E3-6B1C-4871-8C29-5E75C2425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79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A7A16-44B8-47B5-BA40-8A8E00D18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46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B2E91-D8DF-4ECD-B01C-011F882E7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2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42863"/>
            <a:ext cx="2054225" cy="635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863"/>
            <a:ext cx="6015038" cy="635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2E53C-B0C5-43BB-BD85-538E1B03D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7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26A3D-CE25-479F-9125-36170D4B6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779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7BA45-535C-4BD1-9731-33105D0B1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42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8D6B5-2842-4AED-9D5B-DDDB857B9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68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81D77-33EB-4A5B-AF8F-92BAE2C8E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3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3838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74825"/>
            <a:ext cx="4035425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CFD97-CDDF-4CE6-A3C9-2557624AFE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0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26DFA-BC13-4FEC-9CEE-82713C9B0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38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E9430-3D58-4922-A2DB-F44C49C7F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55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B8CAE-4E6C-4C98-BEA5-831526CB2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26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A7E85-9970-470C-9D23-88D1BAA62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52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FA3C1-93D8-4846-8741-B99B26327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96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0922F-94C7-45CA-887A-A5914D0F3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24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42863"/>
            <a:ext cx="2054225" cy="635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863"/>
            <a:ext cx="6015038" cy="635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FF872-F150-4B40-8FCC-94C9EF705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14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DD956-E576-4745-B46D-E4D94357F5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8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34567-7AC7-4ED7-AE0E-196C9FE64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04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AEC3F-1556-4458-BC25-572B20753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61058-2A61-4407-931F-505517B87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6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3838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74825"/>
            <a:ext cx="4035425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5066A-8A85-4962-BF00-BF60260BD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50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8D02E-4D90-4ED0-BE1D-F087AE959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02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AA9DB-0875-4CD3-A454-2B89DF3D6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4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D5C4B-D78F-4BBE-BE77-D6984B234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833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099C8-D854-4E7A-9C9F-4A7CE15C8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04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264D9-910B-4465-9CC0-79C199002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94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F60B5-DB37-4D7E-B1C8-283800D1C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64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42863"/>
            <a:ext cx="2054225" cy="635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863"/>
            <a:ext cx="6015038" cy="635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E8B65-DCB1-4D14-AB0E-F570F02CD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6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267C3-6B7E-4989-84CB-0E6B5DA60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90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58B48-6A8F-43D8-9AF0-BFC39EFC1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7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FDA3A-D8B5-45B0-B3CF-10D8D50AB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E63D0-0DDA-49CA-ACE1-A85331B16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13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3838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74825"/>
            <a:ext cx="4035425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2EE25-96DE-4760-BB1C-98688DABF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42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90BED-7402-4369-87AF-EBCAB07CD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20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E10A7-E99B-489D-A87E-4CF6D7C0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44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68B57-4BD6-49E0-A335-A5CA7EB6C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545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6A36E-F38C-465E-994A-517888FB6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45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0561-EFB0-42BA-89BD-A8994B351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1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BF27F-915D-403E-ACA0-D425131B4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55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42863"/>
            <a:ext cx="2054225" cy="635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863"/>
            <a:ext cx="6015038" cy="635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91597-E0DA-4B52-A550-AC850AF04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44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271BE-E6B8-42B4-80BB-BE0ECD517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0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45B10-761B-4B68-832C-2ABD5E209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92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37A9C-8DE2-4695-B781-DA1DD2E030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04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45A95-41D8-4798-9901-E5468D399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25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3838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74825"/>
            <a:ext cx="4035425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72C77-4210-4877-B70B-75D7F2D8E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99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EAD49-626D-46E6-A256-5008EF3A6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64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0E10A-F851-4B55-89F0-ECE0EE69F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7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B7FB4-91A8-4946-84CE-E63641B90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15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7CF4C-24D2-43F1-800B-55717744E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1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602B5-F8F3-4825-8684-32A09518B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66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85BC5-2303-4AAB-97AB-3C623B4E6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76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89F0D-AADC-40FB-B19B-1DF39600B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8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42863"/>
            <a:ext cx="2054225" cy="635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863"/>
            <a:ext cx="6015038" cy="635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BBF27-A057-4CFC-A15C-E8D7132B6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11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1663" cy="1463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1E575-FB62-4F55-B56E-CADA7F978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24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080" dir="5400000" algn="ctr" rotWithShape="0">
              <a:srgbClr val="000000">
                <a:alpha val="60022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863"/>
            <a:ext cx="82216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4825"/>
            <a:ext cx="8221663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72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  <a:p>
            <a:pPr lvl="4"/>
            <a:r>
              <a:rPr lang="en-GB" altLang="en-US" dirty="0" smtClean="0"/>
              <a:t>Eighth Outline Level</a:t>
            </a:r>
          </a:p>
          <a:p>
            <a:pPr lvl="4"/>
            <a:r>
              <a:rPr lang="en-GB" altLang="en-US" dirty="0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32538"/>
            <a:ext cx="21256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2640013" y="6338888"/>
            <a:ext cx="5508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204200" y="6332538"/>
            <a:ext cx="725488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35F72CA-A49F-4F0F-895D-C19CA9C36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 kern="1200">
          <a:solidFill>
            <a:srgbClr val="A6BE8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080" dir="5400000" algn="ctr" rotWithShape="0">
              <a:srgbClr val="000000">
                <a:alpha val="60022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863"/>
            <a:ext cx="82216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4825"/>
            <a:ext cx="8221663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72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  <a:p>
            <a:pPr lvl="4"/>
            <a:r>
              <a:rPr lang="en-GB" altLang="en-US" dirty="0" smtClean="0"/>
              <a:t>Eighth Outline Level</a:t>
            </a:r>
          </a:p>
          <a:p>
            <a:pPr lvl="4"/>
            <a:r>
              <a:rPr lang="en-GB" altLang="en-US" dirty="0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77000"/>
            <a:ext cx="21256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latin typeface="+mj-lt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204200" y="6477000"/>
            <a:ext cx="7254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</a:tabLst>
              <a:defRPr sz="120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fld id="{6E7EC42A-A06E-4ADA-919A-5AF29867E8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 kern="1200">
          <a:solidFill>
            <a:srgbClr val="A6BE8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9pPr>
    </p:titleStyle>
    <p:bodyStyle>
      <a:lvl1pPr marL="342900" indent="-168275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080" dir="5400000" algn="ctr" rotWithShape="0">
              <a:srgbClr val="000000">
                <a:alpha val="60022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863"/>
            <a:ext cx="82216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4825"/>
            <a:ext cx="8221663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72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77000"/>
            <a:ext cx="21256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latin typeface="+mj-lt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204200" y="6477000"/>
            <a:ext cx="7254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</a:tabLst>
              <a:defRPr sz="120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fld id="{3A0E59AF-1549-4C3C-89ED-856F659ABC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 kern="1200">
          <a:solidFill>
            <a:srgbClr val="A6BE8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863"/>
            <a:ext cx="82216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4825"/>
            <a:ext cx="8221663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72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  <a:p>
            <a:pPr lvl="4"/>
            <a:r>
              <a:rPr lang="en-GB" altLang="en-US" dirty="0" smtClean="0"/>
              <a:t>Eighth Outline Level</a:t>
            </a:r>
          </a:p>
          <a:p>
            <a:pPr lvl="4"/>
            <a:r>
              <a:rPr lang="en-GB" altLang="en-US" dirty="0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77000"/>
            <a:ext cx="21256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3F3F3F"/>
                </a:solidFill>
                <a:latin typeface="+mj-lt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204200" y="6477000"/>
            <a:ext cx="7254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</a:tabLst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E2228F64-C31B-4854-B3FF-C429673112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 kern="1200">
          <a:solidFill>
            <a:srgbClr val="A6BE8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080" dir="5400000" algn="ctr" rotWithShape="0">
              <a:srgbClr val="000000">
                <a:alpha val="60022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863"/>
            <a:ext cx="82216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51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4825"/>
            <a:ext cx="8221663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72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77000"/>
            <a:ext cx="21256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3F3F3F"/>
                </a:solidFill>
                <a:latin typeface="+mj-lt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204200" y="6477000"/>
            <a:ext cx="7254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</a:tabLst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E9B91971-5920-4937-8B03-B0AA83464F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 kern="1200">
          <a:solidFill>
            <a:srgbClr val="A6BE8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080" dir="5400000" algn="ctr" rotWithShape="0">
              <a:srgbClr val="000000">
                <a:alpha val="60022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863"/>
            <a:ext cx="82216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61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4825"/>
            <a:ext cx="8221663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72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165100" y="1135063"/>
            <a:ext cx="2514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3F3F3F"/>
                </a:solidFill>
                <a:latin typeface="+mj-lt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035300" y="1141413"/>
            <a:ext cx="51943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339138" y="1135063"/>
            <a:ext cx="7254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</a:tabLst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69858F02-3933-43C7-9B00-C80B4A9DF9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 kern="1200">
          <a:solidFill>
            <a:srgbClr val="A6BE8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080" dir="10800000" algn="ctr" rotWithShape="0">
              <a:srgbClr val="000000">
                <a:alpha val="60022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863"/>
            <a:ext cx="82216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4825"/>
            <a:ext cx="8221663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72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77000"/>
            <a:ext cx="21256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3F3F3F"/>
                </a:solidFill>
                <a:latin typeface="+mj-lt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2640013" y="6376988"/>
            <a:ext cx="38369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204200" y="6477000"/>
            <a:ext cx="7254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</a:tabLst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35FE17CE-14A8-4627-8676-CB05D77714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 kern="1200">
          <a:solidFill>
            <a:srgbClr val="A6BE8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080" dir="5400000" algn="ctr" rotWithShape="0">
              <a:srgbClr val="000000">
                <a:alpha val="60022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863"/>
            <a:ext cx="82216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4825"/>
            <a:ext cx="8221663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72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  <a:p>
            <a:pPr lvl="4"/>
            <a:r>
              <a:rPr lang="en-GB" altLang="en-US" dirty="0" smtClean="0"/>
              <a:t>Eighth Outline Level</a:t>
            </a:r>
          </a:p>
          <a:p>
            <a:pPr lvl="4"/>
            <a:r>
              <a:rPr lang="en-GB" altLang="en-US" dirty="0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77000"/>
            <a:ext cx="21256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latin typeface="+mj-lt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r>
              <a:rPr lang="en-US"/>
              <a:t>05/14/12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204200" y="6477000"/>
            <a:ext cx="7254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</a:tabLst>
              <a:defRPr sz="120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fld id="{6E7EC42A-A06E-4ADA-919A-5AF29867E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6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 kern="1200">
          <a:solidFill>
            <a:srgbClr val="A6BE8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A6BE89"/>
          </a:solidFill>
          <a:latin typeface="Corbel" panose="020B0503020204020204" pitchFamily="34" charset="0"/>
          <a:ea typeface="ＭＳ Ｐゴシック" panose="020B0600070205080204" pitchFamily="34" charset="-128"/>
        </a:defRPr>
      </a:lvl9pPr>
    </p:titleStyle>
    <p:bodyStyle>
      <a:lvl1pPr marL="342900" indent="-168275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cw.mit.edu/help/faq-fair-use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ocw.mit.edu/help/faq-fair-use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flickr.com/photos/mightyohm/1562024036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ocw.mit.edu/help/faq-fair-use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flickr.com/photos/mightyohm/15620240369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ocw.mit.edu/help/faq-fair-use/" TargetMode="Externa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hyperlink" Target="http://ocw.mit.edu/help/faq-fair-us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lickr.com/photos/mightyohm/15620240369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cw.mit.edu/help/faq-fair-use/" TargetMode="External"/><Relationship Id="rId5" Type="http://schemas.openxmlformats.org/officeDocument/2006/relationships/hyperlink" Target="https://www.flickr.com/photos/mightyohm/15620240369/" TargetMode="Externa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4" Type="http://schemas.openxmlformats.org/officeDocument/2006/relationships/hyperlink" Target="http://ocw.mit.edu/term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tube.com/data/2398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cw.mit.edu/help/faq-fair-use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ocw.mit.edu/help/faq-fair-use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flickr.com/photos/mightyohm/15620240369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cw.mit.edu/help/faq-fair-use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cw.mit.edu/help/faq-fair-use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cw.mit.edu/help/faq-fair-use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30225" y="930275"/>
            <a:ext cx="8083550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96975"/>
            <a:ext cx="8229600" cy="1465263"/>
          </a:xfrm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Geiger Tube Theory, Dead Time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5219700"/>
            <a:ext cx="8229600" cy="1462088"/>
          </a:xfrm>
        </p:spPr>
        <p:txBody>
          <a:bodyPr lIns="0" tIns="0" rIns="0" bIns="0" anchor="ctr"/>
          <a:lstStyle/>
          <a:p>
            <a:pPr marL="0" indent="0" algn="ctr" eaLnBrk="1" hangingPunct="1">
              <a:buClrTx/>
              <a:buSzPct val="80000"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dirty="0" smtClean="0"/>
              <a:t>22.S902 – DIY Geiger Counters</a:t>
            </a:r>
          </a:p>
          <a:p>
            <a:pPr marL="0" indent="0" algn="ctr" eaLnBrk="1" hangingPunct="1">
              <a:buClrTx/>
              <a:buSzPct val="80000"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dirty="0" smtClean="0"/>
              <a:t>Prof. Michael Short</a:t>
            </a:r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75215"/>
            <a:ext cx="1425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857815"/>
            <a:ext cx="3644900" cy="29883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419600" y="1981200"/>
            <a:ext cx="4419600" cy="4419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6868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The Ionization Plateau (HIGH-V)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506634" y="4068234"/>
            <a:ext cx="245533" cy="24553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clker.com/cliparts/0/4/d/6/12588372492043489890mothinator_Oscilloscope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3728"/>
            <a:ext cx="3962400" cy="21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867400" y="35065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918200" y="35573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366000" y="3327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303434" y="28448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354234" y="2895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435600" y="4521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486400" y="45720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303434" y="502840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354234" y="507920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19800" y="4313767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070600" y="4364567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99300" y="250454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50100" y="255534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340600" y="405553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91400" y="410633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010400" y="4673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061200" y="4724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874000" y="480112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924800" y="485192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85000" y="56388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035800" y="5689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511800" y="5410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562600" y="54610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953000" y="373935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003800" y="379015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359400" y="28461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410200" y="28969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278034" y="2260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328834" y="2311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674855" y="308584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726769" y="313928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835900" y="546443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886700" y="551523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969000" y="58644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019800" y="59152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749800" y="4917678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800600" y="4968478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322734" y="42642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373534" y="43150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255000" y="3200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8305800" y="3251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792133" y="421216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842933" y="426296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184" y="396188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1940223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32800" y="256212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31000" y="158593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51500" y="172377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37100" y="2270142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07933" y="3044858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993030" y="3608123"/>
            <a:ext cx="153236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043830" y="3658923"/>
            <a:ext cx="153236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3000" y="3323630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834968" y="4264290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583084" y="5096074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64500" y="576065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15201" y="620640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26202" y="6320134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48300" y="616996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98999" y="5595688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01584" y="478657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24841" y="3866431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9653" y="1873397"/>
            <a:ext cx="1903894" cy="1460850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49" name="Straight Connector 2048"/>
          <p:cNvCxnSpPr/>
          <p:nvPr/>
        </p:nvCxnSpPr>
        <p:spPr bwMode="auto">
          <a:xfrm>
            <a:off x="419653" y="2590800"/>
            <a:ext cx="1903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5823">
            <a:off x="6759194" y="163879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2" name="Oval 2061"/>
          <p:cNvSpPr/>
          <p:nvPr/>
        </p:nvSpPr>
        <p:spPr bwMode="auto">
          <a:xfrm>
            <a:off x="7213908" y="3220098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4" name="Group 2053"/>
          <p:cNvGrpSpPr/>
          <p:nvPr/>
        </p:nvGrpSpPr>
        <p:grpSpPr>
          <a:xfrm>
            <a:off x="419653" y="1981199"/>
            <a:ext cx="1896274" cy="622299"/>
            <a:chOff x="419653" y="1981199"/>
            <a:chExt cx="1896274" cy="622299"/>
          </a:xfrm>
        </p:grpSpPr>
        <p:cxnSp>
          <p:nvCxnSpPr>
            <p:cNvPr id="95" name="Straight Connector 94"/>
            <p:cNvCxnSpPr/>
            <p:nvPr/>
          </p:nvCxnSpPr>
          <p:spPr bwMode="auto">
            <a:xfrm>
              <a:off x="419653" y="2588258"/>
              <a:ext cx="484981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7" name="Freeform 2066"/>
            <p:cNvSpPr/>
            <p:nvPr/>
          </p:nvSpPr>
          <p:spPr bwMode="auto">
            <a:xfrm flipV="1">
              <a:off x="904634" y="1981199"/>
              <a:ext cx="337033" cy="622299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1234047" y="2598420"/>
              <a:ext cx="1081880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1" name="Oval 90"/>
          <p:cNvSpPr/>
          <p:nvPr/>
        </p:nvSpPr>
        <p:spPr bwMode="auto">
          <a:xfrm>
            <a:off x="7645400" y="28448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696200" y="2895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544108" y="2788298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9" name="Group 2058"/>
          <p:cNvGrpSpPr/>
          <p:nvPr/>
        </p:nvGrpSpPr>
        <p:grpSpPr>
          <a:xfrm>
            <a:off x="1833010" y="4175009"/>
            <a:ext cx="490537" cy="494360"/>
            <a:chOff x="4386262" y="1678971"/>
            <a:chExt cx="490537" cy="494360"/>
          </a:xfrm>
        </p:grpSpPr>
        <p:cxnSp>
          <p:nvCxnSpPr>
            <p:cNvPr id="2048" name="Straight Connector 2047"/>
            <p:cNvCxnSpPr/>
            <p:nvPr/>
          </p:nvCxnSpPr>
          <p:spPr bwMode="auto">
            <a:xfrm flipH="1">
              <a:off x="4648199" y="1926151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 flipH="1">
              <a:off x="4386262" y="1926151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" name="Oval 2"/>
            <p:cNvSpPr/>
            <p:nvPr/>
          </p:nvSpPr>
          <p:spPr bwMode="auto">
            <a:xfrm>
              <a:off x="4424361" y="1719014"/>
              <a:ext cx="411480" cy="41148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53" name="Straight Connector 2052"/>
            <p:cNvCxnSpPr/>
            <p:nvPr/>
          </p:nvCxnSpPr>
          <p:spPr bwMode="auto">
            <a:xfrm>
              <a:off x="4631266" y="1678971"/>
              <a:ext cx="0" cy="22860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631266" y="1944731"/>
              <a:ext cx="0" cy="22860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4" name="Rectangle 93"/>
          <p:cNvSpPr/>
          <p:nvPr/>
        </p:nvSpPr>
        <p:spPr>
          <a:xfrm>
            <a:off x="416314" y="3409156"/>
            <a:ext cx="13779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/>
              <a:t>Public domain image.</a:t>
            </a:r>
            <a:endParaRPr lang="en-US" sz="800" b="1" dirty="0"/>
          </a:p>
        </p:txBody>
      </p:sp>
      <p:sp>
        <p:nvSpPr>
          <p:cNvPr id="89" name="Rectangle 88"/>
          <p:cNvSpPr/>
          <p:nvPr/>
        </p:nvSpPr>
        <p:spPr>
          <a:xfrm>
            <a:off x="2971800" y="61722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 ©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Wiley-VCH. All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rights reserved. This content is excluded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our Creative Commons license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information,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://ocw.mit.edu/help/faq-fair-use/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3673839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 tmFilter="0, 0; .2, .5; .8, .5; 1, 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50" autoRev="1" fill="hold"/>
                                            <p:tgtEl>
                                              <p:spTgt spid="20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2.59259E-6 L 0.09167 2.59259E-6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8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1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2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1" presetClass="path" presetSubtype="0" repeatCount="indefinite" accel="20000" fill="hold" grpId="1" nodeType="clickEffect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00017 0.00023 L -0.02708 0.02246 C -0.03316 0.02709 -0.03976 0.03634 -0.04496 0.04722 C -0.05104 0.05949 -0.05417 0.07037 -0.05486 0.07917 L -0.05903 0.12222 " pathEditMode="relative" rAng="1980000" ptsTypes="AAAAA" p14:bounceEnd="80000">
                                          <p:cBhvr>
                                            <p:cTn id="51" dur="20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50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37" presetClass="path" presetSubtype="0" repeatCount="indefinite" accel="20000" fill="hold" grpId="1" nodeType="withEffect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4.16667E-6 -3.7037E-6 L 0.03368 -0.01389 C 0.04098 -0.01643 0.04966 -0.02338 0.05712 -0.03287 C 0.0658 -0.04375 0.07153 -0.05416 0.07379 -0.06389 L 0.08664 -0.10787 " pathEditMode="relative" rAng="19020000" ptsTypes="AAAAA" p14:bounceEnd="80000">
                                          <p:cBhvr>
                                            <p:cTn id="5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37" presetClass="path" presetSubtype="0" repeatCount="indefinite" accel="20000" fill="hold" grpId="1" nodeType="withEffect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7778E-7 -1.11111E-6 L 0.03368 -0.01389 C 0.04097 -0.01643 0.04965 -0.02338 0.05712 -0.03287 C 0.0658 -0.04375 0.07153 -0.05417 0.07378 -0.06389 L 0.08663 -0.10787 " pathEditMode="relative" rAng="19020000" ptsTypes="AAAAA" p14:bounceEnd="80000"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51" presetClass="path" presetSubtype="0" repeatCount="indefinite" accel="20000" fill="hold" grpId="1" nodeType="withEffect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7778E-7 -1.85185E-6 L -0.03299 0.04167 C -0.0401 0.05023 -0.04878 0.06528 -0.05729 0.08287 C -0.06667 0.10209 -0.07222 0.11667 -0.07569 0.12917 L -0.09184 0.18773 " pathEditMode="relative" rAng="1980000" ptsTypes="AAAAA" p14:bounceEnd="80000">
                                          <p:cBhvr>
                                            <p:cTn id="57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174" y="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37" presetClass="path" presetSubtype="0" repeatCount="indefinite" accel="20000" fill="hold" grpId="1" nodeType="withEffect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17 -0.00024 L 0.02205 0.00046 C 0.02691 0.00069 0.03212 -0.00162 0.03577 -0.00649 C 0.04028 -0.01204 0.04237 -0.01806 0.04237 -0.025 L 0.04375 -0.05463 " pathEditMode="relative" rAng="19020000" ptsTypes="AAAAA" p14:bounceEnd="80000">
                                          <p:cBhvr>
                                            <p:cTn id="59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99" y="-1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37" presetClass="path" presetSubtype="0" repeatCount="indefinite" accel="20000" fill="hold" grpId="1" nodeType="withEffect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17 -0.00023 L 0.02205 0.00047 C 0.02691 0.0007 0.03212 -0.00162 0.03576 -0.00648 C 0.04028 -0.01203 0.04236 -0.01805 0.04236 -0.025 L 0.04375 -0.05463 " pathEditMode="relative" rAng="19020000" ptsTypes="AAAAA" p14:bounceEnd="80000">
                                          <p:cBhvr>
                                            <p:cTn id="61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99" y="-1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00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 animBg="1"/>
          <p:bldP spid="14" grpId="1" animBg="1"/>
          <p:bldP spid="2062" grpId="0" animBg="1"/>
          <p:bldP spid="2062" grpId="1" animBg="1"/>
          <p:bldP spid="91" grpId="0" animBg="1"/>
          <p:bldP spid="91" grpId="1" animBg="1"/>
          <p:bldP spid="92" grpId="0" animBg="1"/>
          <p:bldP spid="92" grpId="1" animBg="1"/>
          <p:bldP spid="93" grpId="0" animBg="1"/>
          <p:bldP spid="9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 tmFilter="0, 0; .2, .5; .8, .5; 1, 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50" autoRev="1" fill="hold"/>
                                            <p:tgtEl>
                                              <p:spTgt spid="20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2.59259E-6 L 0.09167 2.59259E-6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8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1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2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1" presetClass="path" presetSubtype="0" repeatCount="indefinite" accel="20000" fill="hold" grpId="1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00017 0.00023 L -0.02708 0.02246 C -0.03316 0.02709 -0.03976 0.03634 -0.04496 0.04722 C -0.05104 0.05949 -0.05417 0.07037 -0.05486 0.07917 L -0.05903 0.12222 " pathEditMode="relative" rAng="1980000" ptsTypes="AAAAA">
                                          <p:cBhvr>
                                            <p:cTn id="51" dur="20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50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37" presetClass="path" presetSubtype="0" repeatCount="indefinite" accel="2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4.16667E-6 -3.7037E-6 L 0.03368 -0.01389 C 0.04098 -0.01643 0.04966 -0.02338 0.05712 -0.03287 C 0.0658 -0.04375 0.07153 -0.05416 0.07379 -0.06389 L 0.08664 -0.10787 " pathEditMode="relative" rAng="19020000" ptsTypes="AAAAA">
                                          <p:cBhvr>
                                            <p:cTn id="5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37" presetClass="path" presetSubtype="0" repeatCount="indefinite" accel="2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7778E-7 -1.11111E-6 L 0.03368 -0.01389 C 0.04097 -0.01643 0.04965 -0.02338 0.05712 -0.03287 C 0.0658 -0.04375 0.07153 -0.05417 0.07378 -0.06389 L 0.08663 -0.10787 " pathEditMode="relative" rAng="19020000" ptsTypes="AAAAA"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51" presetClass="path" presetSubtype="0" repeatCount="indefinite" accel="2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7778E-7 -1.85185E-6 L -0.03299 0.04167 C -0.0401 0.05023 -0.04878 0.06528 -0.05729 0.08287 C -0.06667 0.10209 -0.07222 0.11667 -0.07569 0.12917 L -0.09184 0.18773 " pathEditMode="relative" rAng="1980000" ptsTypes="AAAAA">
                                          <p:cBhvr>
                                            <p:cTn id="57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174" y="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37" presetClass="path" presetSubtype="0" repeatCount="indefinite" accel="2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17 -0.00024 L 0.02205 0.00046 C 0.02691 0.00069 0.03212 -0.00162 0.03577 -0.00649 C 0.04028 -0.01204 0.04237 -0.01806 0.04237 -0.025 L 0.04375 -0.05463 " pathEditMode="relative" rAng="19020000" ptsTypes="AAAAA">
                                          <p:cBhvr>
                                            <p:cTn id="59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99" y="-1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37" presetClass="path" presetSubtype="0" repeatCount="indefinite" accel="2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17 -0.00023 L 0.02205 0.00047 C 0.02691 0.0007 0.03212 -0.00162 0.03576 -0.00648 C 0.04028 -0.01203 0.04236 -0.01805 0.04236 -0.025 L 0.04375 -0.05463 " pathEditMode="relative" rAng="19020000" ptsTypes="AAAAA">
                                          <p:cBhvr>
                                            <p:cTn id="61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99" y="-1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00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 animBg="1"/>
          <p:bldP spid="14" grpId="1" animBg="1"/>
          <p:bldP spid="2062" grpId="0" animBg="1"/>
          <p:bldP spid="2062" grpId="1" animBg="1"/>
          <p:bldP spid="91" grpId="0" animBg="1"/>
          <p:bldP spid="91" grpId="1" animBg="1"/>
          <p:bldP spid="92" grpId="0" animBg="1"/>
          <p:bldP spid="92" grpId="1" animBg="1"/>
          <p:bldP spid="93" grpId="0" animBg="1"/>
          <p:bldP spid="93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1676400"/>
                <a:ext cx="9067801" cy="434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Let’s say a gamma flux of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enters a chamber of area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ach makes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ion pairs, each with a charge of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and energy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W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and then stops in the chamber: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charge produced per particle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and the number of particles entering per second is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 That makes the current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76400"/>
                <a:ext cx="9067801" cy="4349909"/>
              </a:xfrm>
              <a:prstGeom prst="rect">
                <a:avLst/>
              </a:prstGeom>
              <a:blipFill rotWithShape="0">
                <a:blip r:embed="rId3"/>
                <a:stretch>
                  <a:fillRect l="-1076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6868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Now for the Math…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TextBox 2051"/>
              <p:cNvSpPr txBox="1"/>
              <p:nvPr/>
            </p:nvSpPr>
            <p:spPr>
              <a:xfrm>
                <a:off x="3581400" y="6188392"/>
                <a:ext cx="1434560" cy="3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𝐴𝑁𝑒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2" name="TextBox 20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188392"/>
                <a:ext cx="1434560" cy="380873"/>
              </a:xfrm>
              <a:prstGeom prst="rect">
                <a:avLst/>
              </a:prstGeom>
              <a:blipFill rotWithShape="0">
                <a:blip r:embed="rId4"/>
                <a:stretch>
                  <a:fillRect l="-4255" t="-12698" r="-383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/>
          <p:cNvSpPr/>
          <p:nvPr/>
        </p:nvSpPr>
        <p:spPr bwMode="auto">
          <a:xfrm>
            <a:off x="5454051" y="2745366"/>
            <a:ext cx="2197164" cy="2219136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6491601" y="3793292"/>
            <a:ext cx="122065" cy="12328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6173812" y="3511250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6199066" y="3536757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6893572" y="3395803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6918827" y="3421310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6390582" y="3178991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6415837" y="3204498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959146" y="402073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5984401" y="4046239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6390582" y="4275406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6415837" y="430091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6249576" y="3916577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6274831" y="394208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786240" y="3008145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811494" y="303365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6906200" y="3786915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6931454" y="3812423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6742044" y="409725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6767299" y="4122761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7171375" y="4161288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7196629" y="4186795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729416" y="4581893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754671" y="4607400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5997028" y="4467110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6022283" y="4492617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5719226" y="3628158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5744481" y="3653666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5921264" y="3179655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5946519" y="320516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6377955" y="2885657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6403209" y="291116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6575231" y="330002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6601039" y="332685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7152434" y="449434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7177688" y="4519851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6224321" y="469521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6249576" y="472072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5618207" y="4219808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5643462" y="4245316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7394459" y="389173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7419714" y="3917241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7360785" y="335754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7386040" y="3383049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5639252" y="386556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5664507" y="3891069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343229" y="3739894"/>
            <a:ext cx="416704" cy="231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7247139" y="3459572"/>
            <a:ext cx="677670" cy="461665"/>
            <a:chOff x="8026400" y="3403600"/>
            <a:chExt cx="1363134" cy="919444"/>
          </a:xfrm>
        </p:grpSpPr>
        <p:sp>
          <p:nvSpPr>
            <p:cNvPr id="153" name="Oval 152"/>
            <p:cNvSpPr/>
            <p:nvPr/>
          </p:nvSpPr>
          <p:spPr bwMode="auto">
            <a:xfrm>
              <a:off x="8026400" y="36081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8077200" y="36589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763000" y="3403600"/>
              <a:ext cx="626534" cy="91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5" name="Oval 164"/>
          <p:cNvSpPr/>
          <p:nvPr/>
        </p:nvSpPr>
        <p:spPr bwMode="auto">
          <a:xfrm>
            <a:off x="6843216" y="3367432"/>
            <a:ext cx="48822" cy="51312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6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9" y="29718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9" y="31242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9" y="32766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69" y="34290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0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69" y="35814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69" y="37338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69" y="38862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64" name="TextBox 2063"/>
              <p:cNvSpPr txBox="1"/>
              <p:nvPr/>
            </p:nvSpPr>
            <p:spPr>
              <a:xfrm>
                <a:off x="2075476" y="4765600"/>
                <a:ext cx="1352613" cy="421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64" name="TextBox 20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476" y="4765600"/>
                <a:ext cx="1352613" cy="4210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6" name="Straight Arrow Connector 2065"/>
          <p:cNvCxnSpPr/>
          <p:nvPr/>
        </p:nvCxnSpPr>
        <p:spPr bwMode="auto">
          <a:xfrm>
            <a:off x="1096769" y="4796922"/>
            <a:ext cx="960631" cy="1660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" name="TextBox 2067"/>
          <p:cNvSpPr txBox="1"/>
          <p:nvPr/>
        </p:nvSpPr>
        <p:spPr>
          <a:xfrm>
            <a:off x="0" y="4608668"/>
            <a:ext cx="1280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Radiation “Intensity”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95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1242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32766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4290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5814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7338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8862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29" y="2960272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831" y="29794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431" y="31318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31" y="32842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631" y="34366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231" y="35890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831" y="37414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431" y="38938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411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1676400"/>
                <a:ext cx="9067801" cy="4338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Let’s say a gamma flux of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enters a chamber of area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ach makes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ion pairs, each with a charge of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and energy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W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and then stops in the chamber: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Now use the radiation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intensity: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76400"/>
                <a:ext cx="9067801" cy="4338367"/>
              </a:xfrm>
              <a:prstGeom prst="rect">
                <a:avLst/>
              </a:prstGeom>
              <a:blipFill rotWithShape="0">
                <a:blip r:embed="rId3"/>
                <a:stretch>
                  <a:fillRect l="-1076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ight Arrow 90"/>
          <p:cNvSpPr/>
          <p:nvPr/>
        </p:nvSpPr>
        <p:spPr bwMode="auto">
          <a:xfrm rot="1787455">
            <a:off x="3365839" y="5383563"/>
            <a:ext cx="1072632" cy="226630"/>
          </a:xfrm>
          <a:prstGeom prst="rightArrow">
            <a:avLst/>
          </a:prstGeom>
          <a:solidFill>
            <a:srgbClr val="00B8FF">
              <a:alpha val="25098"/>
            </a:srgbClr>
          </a:solidFill>
          <a:ln w="9525" cap="flat" cmpd="sng" algn="ctr">
            <a:solidFill>
              <a:srgbClr val="00B8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6868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Now for the Math…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TextBox 2051"/>
              <p:cNvSpPr txBox="1"/>
              <p:nvPr/>
            </p:nvSpPr>
            <p:spPr>
              <a:xfrm>
                <a:off x="1842584" y="5922848"/>
                <a:ext cx="130779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𝐴𝑁𝑒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2" name="TextBox 20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584" y="5922848"/>
                <a:ext cx="1307794" cy="691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/>
          <p:cNvSpPr/>
          <p:nvPr/>
        </p:nvSpPr>
        <p:spPr bwMode="auto">
          <a:xfrm>
            <a:off x="5454051" y="2745366"/>
            <a:ext cx="2197164" cy="2219136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6491601" y="3793292"/>
            <a:ext cx="122065" cy="12328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6173812" y="3511250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6199066" y="3536757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6893572" y="3395803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6918827" y="3421310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6390582" y="3178991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6415837" y="3204498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959146" y="402073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5984401" y="4046239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6390582" y="4275406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6415837" y="430091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6249576" y="3916577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6274831" y="394208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786240" y="3008145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811494" y="303365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6906200" y="3786915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6931454" y="3812423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6742044" y="409725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6767299" y="4122761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7171375" y="4161288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7196629" y="4186795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729416" y="4581893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754671" y="4607400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5997028" y="4467110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6022283" y="4492617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5719226" y="3628158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5744481" y="3653666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5921264" y="3179655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5946519" y="320516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6377955" y="2885657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6403209" y="291116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6575231" y="330002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6601039" y="332685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7152434" y="449434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7177688" y="4519851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6224321" y="469521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6249576" y="472072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5618207" y="4219808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5643462" y="4245316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7394459" y="389173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7419714" y="3917241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7360785" y="335754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7386040" y="3383049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5639252" y="386556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5664507" y="3891069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343229" y="3739894"/>
            <a:ext cx="416704" cy="231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7247139" y="3459572"/>
            <a:ext cx="677670" cy="461665"/>
            <a:chOff x="8026400" y="3403600"/>
            <a:chExt cx="1363134" cy="919444"/>
          </a:xfrm>
        </p:grpSpPr>
        <p:sp>
          <p:nvSpPr>
            <p:cNvPr id="153" name="Oval 152"/>
            <p:cNvSpPr/>
            <p:nvPr/>
          </p:nvSpPr>
          <p:spPr bwMode="auto">
            <a:xfrm>
              <a:off x="8026400" y="36081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8077200" y="36589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763000" y="3403600"/>
              <a:ext cx="626534" cy="91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5" name="Oval 164"/>
          <p:cNvSpPr/>
          <p:nvPr/>
        </p:nvSpPr>
        <p:spPr bwMode="auto">
          <a:xfrm>
            <a:off x="6843216" y="3367432"/>
            <a:ext cx="48822" cy="51312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6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9" y="29718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9" y="31242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9" y="32766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69" y="34290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0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69" y="35814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69" y="37338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69" y="38862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64" name="TextBox 2063"/>
              <p:cNvSpPr txBox="1"/>
              <p:nvPr/>
            </p:nvSpPr>
            <p:spPr>
              <a:xfrm>
                <a:off x="2075476" y="4765600"/>
                <a:ext cx="1352613" cy="421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64" name="TextBox 20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476" y="4765600"/>
                <a:ext cx="1352613" cy="4210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6" name="Straight Arrow Connector 2065"/>
          <p:cNvCxnSpPr/>
          <p:nvPr/>
        </p:nvCxnSpPr>
        <p:spPr bwMode="auto">
          <a:xfrm>
            <a:off x="1096769" y="4796922"/>
            <a:ext cx="960631" cy="1660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" name="TextBox 2067"/>
          <p:cNvSpPr txBox="1"/>
          <p:nvPr/>
        </p:nvSpPr>
        <p:spPr>
          <a:xfrm>
            <a:off x="0" y="4608668"/>
            <a:ext cx="1280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Radiation “Intensity”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95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1242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32766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4290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5814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7338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8862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29" y="2960272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831" y="29794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431" y="31318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31" y="32842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631" y="34366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231" y="35890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831" y="37414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431" y="38938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-32991" y="6096127"/>
                <a:ext cx="1434560" cy="3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𝐴𝑁𝑒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991" y="6096127"/>
                <a:ext cx="1434560" cy="380873"/>
              </a:xfrm>
              <a:prstGeom prst="rect">
                <a:avLst/>
              </a:prstGeom>
              <a:blipFill rotWithShape="0">
                <a:blip r:embed="rId7"/>
                <a:stretch>
                  <a:fillRect l="-4255" t="-12698" r="-383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 bwMode="auto">
          <a:xfrm>
            <a:off x="1470187" y="6210300"/>
            <a:ext cx="304800" cy="20841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730564" y="5922616"/>
                <a:ext cx="4175566" cy="797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𝐴𝑁𝑒</m:t>
                          </m:r>
                        </m:den>
                      </m:f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sSub>
                        <m:sSub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𝐼𝑊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𝐴𝑒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564" y="5922616"/>
                <a:ext cx="4175566" cy="7975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/>
          <p:cNvSpPr/>
          <p:nvPr/>
        </p:nvSpPr>
        <p:spPr bwMode="auto">
          <a:xfrm>
            <a:off x="3345329" y="6182354"/>
            <a:ext cx="304800" cy="20841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09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1676400"/>
                <a:ext cx="9067801" cy="5088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Let’s say a gamma flux of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enters a chamber of area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ach makes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ion pairs, each with a charge of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and energy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W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and then stops in the chamber: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absorption rate of energy in the chamber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𝑎𝑏𝑠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i="1" dirty="0" smtClean="0">
                    <a:solidFill>
                      <a:schemeClr val="tx1"/>
                    </a:solidFill>
                  </a:rPr>
                  <a:t>These can be used to measure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gamma ray energy, proportional to the measured current!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76400"/>
                <a:ext cx="9067801" cy="5088573"/>
              </a:xfrm>
              <a:prstGeom prst="rect">
                <a:avLst/>
              </a:prstGeom>
              <a:blipFill rotWithShape="0">
                <a:blip r:embed="rId3"/>
                <a:stretch>
                  <a:fillRect l="-1076"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6868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Now for the Math…</a:t>
            </a:r>
          </a:p>
        </p:txBody>
      </p:sp>
      <p:sp>
        <p:nvSpPr>
          <p:cNvPr id="94" name="Oval 93"/>
          <p:cNvSpPr/>
          <p:nvPr/>
        </p:nvSpPr>
        <p:spPr bwMode="auto">
          <a:xfrm>
            <a:off x="5454051" y="2745366"/>
            <a:ext cx="2197164" cy="2219136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6491601" y="3793292"/>
            <a:ext cx="122065" cy="12328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6173812" y="3511250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6199066" y="3536757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6893572" y="3395803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6918827" y="3421310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6390582" y="3178991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6415837" y="3204498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959146" y="402073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5984401" y="4046239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6390582" y="4275406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6415837" y="430091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6249576" y="3916577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6274831" y="394208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786240" y="3008145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811494" y="303365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6906200" y="3786915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6931454" y="3812423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6742044" y="409725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6767299" y="4122761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7171375" y="4161288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7196629" y="4186795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729416" y="4581893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754671" y="4607400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5997028" y="4467110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6022283" y="4492617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5719226" y="3628158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5744481" y="3653666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5921264" y="3179655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5946519" y="320516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6377955" y="2885657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6403209" y="291116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6575231" y="330002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6601039" y="332685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7152434" y="449434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7177688" y="4519851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6224321" y="469521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6249576" y="472072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5618207" y="4219808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5643462" y="4245316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7394459" y="3891734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7419714" y="3917241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7360785" y="335754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7386040" y="3383049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5639252" y="3865562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5664507" y="3891069"/>
            <a:ext cx="75764" cy="7652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343229" y="3739894"/>
            <a:ext cx="416704" cy="231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7247139" y="3459572"/>
            <a:ext cx="677670" cy="461665"/>
            <a:chOff x="8026400" y="3403600"/>
            <a:chExt cx="1363134" cy="919444"/>
          </a:xfrm>
        </p:grpSpPr>
        <p:sp>
          <p:nvSpPr>
            <p:cNvPr id="153" name="Oval 152"/>
            <p:cNvSpPr/>
            <p:nvPr/>
          </p:nvSpPr>
          <p:spPr bwMode="auto">
            <a:xfrm>
              <a:off x="8026400" y="36081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8077200" y="36589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763000" y="3403600"/>
              <a:ext cx="626534" cy="91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5" name="Oval 164"/>
          <p:cNvSpPr/>
          <p:nvPr/>
        </p:nvSpPr>
        <p:spPr bwMode="auto">
          <a:xfrm>
            <a:off x="6843216" y="3367432"/>
            <a:ext cx="48822" cy="51312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6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9" y="29718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9" y="31242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9" y="32766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69" y="34290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0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69" y="35814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69" y="37338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69" y="38862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64" name="TextBox 2063"/>
              <p:cNvSpPr txBox="1"/>
              <p:nvPr/>
            </p:nvSpPr>
            <p:spPr>
              <a:xfrm>
                <a:off x="2075476" y="4765600"/>
                <a:ext cx="1352613" cy="421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64" name="TextBox 20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476" y="4765600"/>
                <a:ext cx="1352613" cy="4210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6" name="Straight Arrow Connector 2065"/>
          <p:cNvCxnSpPr/>
          <p:nvPr/>
        </p:nvCxnSpPr>
        <p:spPr bwMode="auto">
          <a:xfrm>
            <a:off x="1096769" y="4796922"/>
            <a:ext cx="960631" cy="1660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" name="TextBox 2067"/>
          <p:cNvSpPr txBox="1"/>
          <p:nvPr/>
        </p:nvSpPr>
        <p:spPr>
          <a:xfrm>
            <a:off x="0" y="4608668"/>
            <a:ext cx="1280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Radiation “Intensity”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95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1242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32766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4290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5814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7338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88620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29" y="2960272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831" y="29794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431" y="31318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31" y="32842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631" y="34366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231" y="35890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831" y="37414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" name="Picture 1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431" y="3893887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808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4419600" y="1981200"/>
            <a:ext cx="4419600" cy="4419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6868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Our Use: A Simple Counter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506634" y="4068234"/>
            <a:ext cx="245533" cy="24553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clker.com/cliparts/0/4/d/6/12588372492043489890mothinator_Oscilloscope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3728"/>
            <a:ext cx="3962400" cy="21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366000" y="3327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184" y="396188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1940223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32800" y="256212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31000" y="158593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51500" y="172377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37100" y="2270142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07933" y="3044858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3000" y="3323630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834968" y="4264290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583084" y="5096074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64500" y="576065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15201" y="620640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26202" y="6320134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48300" y="616996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98999" y="5595688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01584" y="478657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24841" y="3866431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9653" y="1873397"/>
            <a:ext cx="1903894" cy="1460850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7" name="Group 2056"/>
          <p:cNvGrpSpPr/>
          <p:nvPr/>
        </p:nvGrpSpPr>
        <p:grpSpPr>
          <a:xfrm>
            <a:off x="279400" y="4086007"/>
            <a:ext cx="3657600" cy="1917342"/>
            <a:chOff x="279400" y="4086007"/>
            <a:chExt cx="3657600" cy="1917342"/>
          </a:xfrm>
        </p:grpSpPr>
        <p:pic>
          <p:nvPicPr>
            <p:cNvPr id="2055" name="Picture 20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79400" y="4086007"/>
              <a:ext cx="3657600" cy="1917342"/>
            </a:xfrm>
            <a:prstGeom prst="rect">
              <a:avLst/>
            </a:prstGeom>
          </p:spPr>
        </p:pic>
        <p:sp>
          <p:nvSpPr>
            <p:cNvPr id="2056" name="Rectangle 2055"/>
            <p:cNvSpPr/>
            <p:nvPr/>
          </p:nvSpPr>
          <p:spPr bwMode="auto">
            <a:xfrm>
              <a:off x="990600" y="4301066"/>
              <a:ext cx="609600" cy="2836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8" name="Picture 20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6" y="4489625"/>
            <a:ext cx="2286000" cy="325120"/>
          </a:xfrm>
          <a:prstGeom prst="rect">
            <a:avLst/>
          </a:prstGeom>
        </p:spPr>
      </p:pic>
      <p:sp>
        <p:nvSpPr>
          <p:cNvPr id="2060" name="Freeform 2059"/>
          <p:cNvSpPr/>
          <p:nvPr/>
        </p:nvSpPr>
        <p:spPr bwMode="auto">
          <a:xfrm>
            <a:off x="2743200" y="3340027"/>
            <a:ext cx="1130300" cy="2247973"/>
          </a:xfrm>
          <a:custGeom>
            <a:avLst/>
            <a:gdLst>
              <a:gd name="connsiteX0" fmla="*/ 952500 w 1130300"/>
              <a:gd name="connsiteY0" fmla="*/ 2247973 h 2247973"/>
              <a:gd name="connsiteX1" fmla="*/ 977900 w 1130300"/>
              <a:gd name="connsiteY1" fmla="*/ 2184473 h 2247973"/>
              <a:gd name="connsiteX2" fmla="*/ 1003300 w 1130300"/>
              <a:gd name="connsiteY2" fmla="*/ 2095573 h 2247973"/>
              <a:gd name="connsiteX3" fmla="*/ 1028700 w 1130300"/>
              <a:gd name="connsiteY3" fmla="*/ 2057473 h 2247973"/>
              <a:gd name="connsiteX4" fmla="*/ 1054100 w 1130300"/>
              <a:gd name="connsiteY4" fmla="*/ 1955873 h 2247973"/>
              <a:gd name="connsiteX5" fmla="*/ 1066800 w 1130300"/>
              <a:gd name="connsiteY5" fmla="*/ 1905073 h 2247973"/>
              <a:gd name="connsiteX6" fmla="*/ 1079500 w 1130300"/>
              <a:gd name="connsiteY6" fmla="*/ 1854273 h 2247973"/>
              <a:gd name="connsiteX7" fmla="*/ 1092200 w 1130300"/>
              <a:gd name="connsiteY7" fmla="*/ 1816173 h 2247973"/>
              <a:gd name="connsiteX8" fmla="*/ 1104900 w 1130300"/>
              <a:gd name="connsiteY8" fmla="*/ 1714573 h 2247973"/>
              <a:gd name="connsiteX9" fmla="*/ 1117600 w 1130300"/>
              <a:gd name="connsiteY9" fmla="*/ 1651073 h 2247973"/>
              <a:gd name="connsiteX10" fmla="*/ 1130300 w 1130300"/>
              <a:gd name="connsiteY10" fmla="*/ 1536773 h 2247973"/>
              <a:gd name="connsiteX11" fmla="*/ 1117600 w 1130300"/>
              <a:gd name="connsiteY11" fmla="*/ 1320873 h 2247973"/>
              <a:gd name="connsiteX12" fmla="*/ 1104900 w 1130300"/>
              <a:gd name="connsiteY12" fmla="*/ 1282773 h 2247973"/>
              <a:gd name="connsiteX13" fmla="*/ 1092200 w 1130300"/>
              <a:gd name="connsiteY13" fmla="*/ 1231973 h 2247973"/>
              <a:gd name="connsiteX14" fmla="*/ 1079500 w 1130300"/>
              <a:gd name="connsiteY14" fmla="*/ 1193873 h 2247973"/>
              <a:gd name="connsiteX15" fmla="*/ 1041400 w 1130300"/>
              <a:gd name="connsiteY15" fmla="*/ 1155773 h 2247973"/>
              <a:gd name="connsiteX16" fmla="*/ 1003300 w 1130300"/>
              <a:gd name="connsiteY16" fmla="*/ 1066873 h 2247973"/>
              <a:gd name="connsiteX17" fmla="*/ 977900 w 1130300"/>
              <a:gd name="connsiteY17" fmla="*/ 990673 h 2247973"/>
              <a:gd name="connsiteX18" fmla="*/ 927100 w 1130300"/>
              <a:gd name="connsiteY18" fmla="*/ 914473 h 2247973"/>
              <a:gd name="connsiteX19" fmla="*/ 901700 w 1130300"/>
              <a:gd name="connsiteY19" fmla="*/ 863673 h 2247973"/>
              <a:gd name="connsiteX20" fmla="*/ 812800 w 1130300"/>
              <a:gd name="connsiteY20" fmla="*/ 736673 h 2247973"/>
              <a:gd name="connsiteX21" fmla="*/ 787400 w 1130300"/>
              <a:gd name="connsiteY21" fmla="*/ 698573 h 2247973"/>
              <a:gd name="connsiteX22" fmla="*/ 749300 w 1130300"/>
              <a:gd name="connsiteY22" fmla="*/ 673173 h 2247973"/>
              <a:gd name="connsiteX23" fmla="*/ 711200 w 1130300"/>
              <a:gd name="connsiteY23" fmla="*/ 635073 h 2247973"/>
              <a:gd name="connsiteX24" fmla="*/ 673100 w 1130300"/>
              <a:gd name="connsiteY24" fmla="*/ 609673 h 2247973"/>
              <a:gd name="connsiteX25" fmla="*/ 635000 w 1130300"/>
              <a:gd name="connsiteY25" fmla="*/ 558873 h 2247973"/>
              <a:gd name="connsiteX26" fmla="*/ 596900 w 1130300"/>
              <a:gd name="connsiteY26" fmla="*/ 520773 h 2247973"/>
              <a:gd name="connsiteX27" fmla="*/ 571500 w 1130300"/>
              <a:gd name="connsiteY27" fmla="*/ 482673 h 2247973"/>
              <a:gd name="connsiteX28" fmla="*/ 533400 w 1130300"/>
              <a:gd name="connsiteY28" fmla="*/ 457273 h 2247973"/>
              <a:gd name="connsiteX29" fmla="*/ 495300 w 1130300"/>
              <a:gd name="connsiteY29" fmla="*/ 419173 h 2247973"/>
              <a:gd name="connsiteX30" fmla="*/ 444500 w 1130300"/>
              <a:gd name="connsiteY30" fmla="*/ 381073 h 2247973"/>
              <a:gd name="connsiteX31" fmla="*/ 406400 w 1130300"/>
              <a:gd name="connsiteY31" fmla="*/ 355673 h 2247973"/>
              <a:gd name="connsiteX32" fmla="*/ 292100 w 1130300"/>
              <a:gd name="connsiteY32" fmla="*/ 241373 h 2247973"/>
              <a:gd name="connsiteX33" fmla="*/ 241300 w 1130300"/>
              <a:gd name="connsiteY33" fmla="*/ 190573 h 2247973"/>
              <a:gd name="connsiteX34" fmla="*/ 203200 w 1130300"/>
              <a:gd name="connsiteY34" fmla="*/ 165173 h 2247973"/>
              <a:gd name="connsiteX35" fmla="*/ 165100 w 1130300"/>
              <a:gd name="connsiteY35" fmla="*/ 127073 h 2247973"/>
              <a:gd name="connsiteX36" fmla="*/ 114300 w 1130300"/>
              <a:gd name="connsiteY36" fmla="*/ 101673 h 2247973"/>
              <a:gd name="connsiteX37" fmla="*/ 76200 w 1130300"/>
              <a:gd name="connsiteY37" fmla="*/ 63573 h 2247973"/>
              <a:gd name="connsiteX38" fmla="*/ 38100 w 1130300"/>
              <a:gd name="connsiteY38" fmla="*/ 38173 h 2247973"/>
              <a:gd name="connsiteX39" fmla="*/ 0 w 1130300"/>
              <a:gd name="connsiteY39" fmla="*/ 73 h 224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30300" h="2247973">
                <a:moveTo>
                  <a:pt x="952500" y="2247973"/>
                </a:moveTo>
                <a:cubicBezTo>
                  <a:pt x="960967" y="2226806"/>
                  <a:pt x="970691" y="2206100"/>
                  <a:pt x="977900" y="2184473"/>
                </a:cubicBezTo>
                <a:cubicBezTo>
                  <a:pt x="986038" y="2160058"/>
                  <a:pt x="991069" y="2120034"/>
                  <a:pt x="1003300" y="2095573"/>
                </a:cubicBezTo>
                <a:cubicBezTo>
                  <a:pt x="1010126" y="2081921"/>
                  <a:pt x="1020233" y="2070173"/>
                  <a:pt x="1028700" y="2057473"/>
                </a:cubicBezTo>
                <a:lnTo>
                  <a:pt x="1054100" y="1955873"/>
                </a:lnTo>
                <a:lnTo>
                  <a:pt x="1066800" y="1905073"/>
                </a:lnTo>
                <a:cubicBezTo>
                  <a:pt x="1071033" y="1888140"/>
                  <a:pt x="1073980" y="1870832"/>
                  <a:pt x="1079500" y="1854273"/>
                </a:cubicBezTo>
                <a:lnTo>
                  <a:pt x="1092200" y="1816173"/>
                </a:lnTo>
                <a:cubicBezTo>
                  <a:pt x="1096433" y="1782306"/>
                  <a:pt x="1099710" y="1748306"/>
                  <a:pt x="1104900" y="1714573"/>
                </a:cubicBezTo>
                <a:cubicBezTo>
                  <a:pt x="1108182" y="1693238"/>
                  <a:pt x="1114547" y="1672442"/>
                  <a:pt x="1117600" y="1651073"/>
                </a:cubicBezTo>
                <a:cubicBezTo>
                  <a:pt x="1123021" y="1613124"/>
                  <a:pt x="1126067" y="1574873"/>
                  <a:pt x="1130300" y="1536773"/>
                </a:cubicBezTo>
                <a:cubicBezTo>
                  <a:pt x="1126067" y="1464806"/>
                  <a:pt x="1124773" y="1392606"/>
                  <a:pt x="1117600" y="1320873"/>
                </a:cubicBezTo>
                <a:cubicBezTo>
                  <a:pt x="1116268" y="1307552"/>
                  <a:pt x="1108578" y="1295645"/>
                  <a:pt x="1104900" y="1282773"/>
                </a:cubicBezTo>
                <a:cubicBezTo>
                  <a:pt x="1100105" y="1265990"/>
                  <a:pt x="1096995" y="1248756"/>
                  <a:pt x="1092200" y="1231973"/>
                </a:cubicBezTo>
                <a:cubicBezTo>
                  <a:pt x="1088522" y="1219101"/>
                  <a:pt x="1086926" y="1205012"/>
                  <a:pt x="1079500" y="1193873"/>
                </a:cubicBezTo>
                <a:cubicBezTo>
                  <a:pt x="1069537" y="1178929"/>
                  <a:pt x="1054100" y="1168473"/>
                  <a:pt x="1041400" y="1155773"/>
                </a:cubicBezTo>
                <a:cubicBezTo>
                  <a:pt x="1000519" y="1033131"/>
                  <a:pt x="1066074" y="1223807"/>
                  <a:pt x="1003300" y="1066873"/>
                </a:cubicBezTo>
                <a:cubicBezTo>
                  <a:pt x="993356" y="1042014"/>
                  <a:pt x="992752" y="1012950"/>
                  <a:pt x="977900" y="990673"/>
                </a:cubicBezTo>
                <a:cubicBezTo>
                  <a:pt x="960967" y="965273"/>
                  <a:pt x="940752" y="941777"/>
                  <a:pt x="927100" y="914473"/>
                </a:cubicBezTo>
                <a:cubicBezTo>
                  <a:pt x="918633" y="897540"/>
                  <a:pt x="911440" y="879907"/>
                  <a:pt x="901700" y="863673"/>
                </a:cubicBezTo>
                <a:cubicBezTo>
                  <a:pt x="857906" y="790683"/>
                  <a:pt x="856217" y="797457"/>
                  <a:pt x="812800" y="736673"/>
                </a:cubicBezTo>
                <a:cubicBezTo>
                  <a:pt x="803928" y="724253"/>
                  <a:pt x="798193" y="709366"/>
                  <a:pt x="787400" y="698573"/>
                </a:cubicBezTo>
                <a:cubicBezTo>
                  <a:pt x="776607" y="687780"/>
                  <a:pt x="761026" y="682944"/>
                  <a:pt x="749300" y="673173"/>
                </a:cubicBezTo>
                <a:cubicBezTo>
                  <a:pt x="735502" y="661675"/>
                  <a:pt x="724998" y="646571"/>
                  <a:pt x="711200" y="635073"/>
                </a:cubicBezTo>
                <a:cubicBezTo>
                  <a:pt x="699474" y="625302"/>
                  <a:pt x="683893" y="620466"/>
                  <a:pt x="673100" y="609673"/>
                </a:cubicBezTo>
                <a:cubicBezTo>
                  <a:pt x="658133" y="594706"/>
                  <a:pt x="648775" y="574944"/>
                  <a:pt x="635000" y="558873"/>
                </a:cubicBezTo>
                <a:cubicBezTo>
                  <a:pt x="623311" y="545236"/>
                  <a:pt x="608398" y="534571"/>
                  <a:pt x="596900" y="520773"/>
                </a:cubicBezTo>
                <a:cubicBezTo>
                  <a:pt x="587129" y="509047"/>
                  <a:pt x="582293" y="493466"/>
                  <a:pt x="571500" y="482673"/>
                </a:cubicBezTo>
                <a:cubicBezTo>
                  <a:pt x="560707" y="471880"/>
                  <a:pt x="545126" y="467044"/>
                  <a:pt x="533400" y="457273"/>
                </a:cubicBezTo>
                <a:cubicBezTo>
                  <a:pt x="519602" y="445775"/>
                  <a:pt x="508937" y="430862"/>
                  <a:pt x="495300" y="419173"/>
                </a:cubicBezTo>
                <a:cubicBezTo>
                  <a:pt x="479229" y="405398"/>
                  <a:pt x="461724" y="393376"/>
                  <a:pt x="444500" y="381073"/>
                </a:cubicBezTo>
                <a:cubicBezTo>
                  <a:pt x="432080" y="372201"/>
                  <a:pt x="417808" y="365814"/>
                  <a:pt x="406400" y="355673"/>
                </a:cubicBezTo>
                <a:lnTo>
                  <a:pt x="292100" y="241373"/>
                </a:lnTo>
                <a:cubicBezTo>
                  <a:pt x="275167" y="224440"/>
                  <a:pt x="261225" y="203857"/>
                  <a:pt x="241300" y="190573"/>
                </a:cubicBezTo>
                <a:cubicBezTo>
                  <a:pt x="228600" y="182106"/>
                  <a:pt x="214926" y="174944"/>
                  <a:pt x="203200" y="165173"/>
                </a:cubicBezTo>
                <a:cubicBezTo>
                  <a:pt x="189402" y="153675"/>
                  <a:pt x="179715" y="137512"/>
                  <a:pt x="165100" y="127073"/>
                </a:cubicBezTo>
                <a:cubicBezTo>
                  <a:pt x="149694" y="116069"/>
                  <a:pt x="129706" y="112677"/>
                  <a:pt x="114300" y="101673"/>
                </a:cubicBezTo>
                <a:cubicBezTo>
                  <a:pt x="99685" y="91234"/>
                  <a:pt x="89998" y="75071"/>
                  <a:pt x="76200" y="63573"/>
                </a:cubicBezTo>
                <a:cubicBezTo>
                  <a:pt x="64474" y="53802"/>
                  <a:pt x="50800" y="46640"/>
                  <a:pt x="38100" y="38173"/>
                </a:cubicBezTo>
                <a:cubicBezTo>
                  <a:pt x="10352" y="-3449"/>
                  <a:pt x="27964" y="73"/>
                  <a:pt x="0" y="73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Freeform 2060"/>
          <p:cNvSpPr/>
          <p:nvPr/>
        </p:nvSpPr>
        <p:spPr bwMode="auto">
          <a:xfrm>
            <a:off x="2665751" y="3213100"/>
            <a:ext cx="1029949" cy="1384300"/>
          </a:xfrm>
          <a:custGeom>
            <a:avLst/>
            <a:gdLst>
              <a:gd name="connsiteX0" fmla="*/ 1029949 w 1029949"/>
              <a:gd name="connsiteY0" fmla="*/ 1384300 h 1384300"/>
              <a:gd name="connsiteX1" fmla="*/ 953749 w 1029949"/>
              <a:gd name="connsiteY1" fmla="*/ 1320800 h 1384300"/>
              <a:gd name="connsiteX2" fmla="*/ 902949 w 1029949"/>
              <a:gd name="connsiteY2" fmla="*/ 1295400 h 1384300"/>
              <a:gd name="connsiteX3" fmla="*/ 763249 w 1029949"/>
              <a:gd name="connsiteY3" fmla="*/ 1168400 h 1384300"/>
              <a:gd name="connsiteX4" fmla="*/ 712449 w 1029949"/>
              <a:gd name="connsiteY4" fmla="*/ 1092200 h 1384300"/>
              <a:gd name="connsiteX5" fmla="*/ 699749 w 1029949"/>
              <a:gd name="connsiteY5" fmla="*/ 1054100 h 1384300"/>
              <a:gd name="connsiteX6" fmla="*/ 661649 w 1029949"/>
              <a:gd name="connsiteY6" fmla="*/ 1028700 h 1384300"/>
              <a:gd name="connsiteX7" fmla="*/ 560049 w 1029949"/>
              <a:gd name="connsiteY7" fmla="*/ 939800 h 1384300"/>
              <a:gd name="connsiteX8" fmla="*/ 471149 w 1029949"/>
              <a:gd name="connsiteY8" fmla="*/ 850900 h 1384300"/>
              <a:gd name="connsiteX9" fmla="*/ 394949 w 1029949"/>
              <a:gd name="connsiteY9" fmla="*/ 787400 h 1384300"/>
              <a:gd name="connsiteX10" fmla="*/ 293349 w 1029949"/>
              <a:gd name="connsiteY10" fmla="*/ 647700 h 1384300"/>
              <a:gd name="connsiteX11" fmla="*/ 229849 w 1029949"/>
              <a:gd name="connsiteY11" fmla="*/ 571500 h 1384300"/>
              <a:gd name="connsiteX12" fmla="*/ 204449 w 1029949"/>
              <a:gd name="connsiteY12" fmla="*/ 508000 h 1384300"/>
              <a:gd name="connsiteX13" fmla="*/ 179049 w 1029949"/>
              <a:gd name="connsiteY13" fmla="*/ 469900 h 1384300"/>
              <a:gd name="connsiteX14" fmla="*/ 166349 w 1029949"/>
              <a:gd name="connsiteY14" fmla="*/ 431800 h 1384300"/>
              <a:gd name="connsiteX15" fmla="*/ 140949 w 1029949"/>
              <a:gd name="connsiteY15" fmla="*/ 393700 h 1384300"/>
              <a:gd name="connsiteX16" fmla="*/ 128249 w 1029949"/>
              <a:gd name="connsiteY16" fmla="*/ 355600 h 1384300"/>
              <a:gd name="connsiteX17" fmla="*/ 77449 w 1029949"/>
              <a:gd name="connsiteY17" fmla="*/ 279400 h 1384300"/>
              <a:gd name="connsiteX18" fmla="*/ 52049 w 1029949"/>
              <a:gd name="connsiteY18" fmla="*/ 241300 h 1384300"/>
              <a:gd name="connsiteX19" fmla="*/ 13949 w 1029949"/>
              <a:gd name="connsiteY19" fmla="*/ 152400 h 1384300"/>
              <a:gd name="connsiteX20" fmla="*/ 1249 w 1029949"/>
              <a:gd name="connsiteY20" fmla="*/ 101600 h 1384300"/>
              <a:gd name="connsiteX21" fmla="*/ 1249 w 1029949"/>
              <a:gd name="connsiteY21" fmla="*/ 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29949" h="1384300">
                <a:moveTo>
                  <a:pt x="1029949" y="1384300"/>
                </a:moveTo>
                <a:cubicBezTo>
                  <a:pt x="1004549" y="1363133"/>
                  <a:pt x="980836" y="1339761"/>
                  <a:pt x="953749" y="1320800"/>
                </a:cubicBezTo>
                <a:cubicBezTo>
                  <a:pt x="938239" y="1309943"/>
                  <a:pt x="917493" y="1307520"/>
                  <a:pt x="902949" y="1295400"/>
                </a:cubicBezTo>
                <a:cubicBezTo>
                  <a:pt x="678163" y="1108078"/>
                  <a:pt x="877018" y="1244246"/>
                  <a:pt x="763249" y="1168400"/>
                </a:cubicBezTo>
                <a:cubicBezTo>
                  <a:pt x="746316" y="1143000"/>
                  <a:pt x="722102" y="1121160"/>
                  <a:pt x="712449" y="1092200"/>
                </a:cubicBezTo>
                <a:cubicBezTo>
                  <a:pt x="708216" y="1079500"/>
                  <a:pt x="708112" y="1064553"/>
                  <a:pt x="699749" y="1054100"/>
                </a:cubicBezTo>
                <a:cubicBezTo>
                  <a:pt x="690214" y="1042181"/>
                  <a:pt x="674349" y="1037167"/>
                  <a:pt x="661649" y="1028700"/>
                </a:cubicBezTo>
                <a:cubicBezTo>
                  <a:pt x="589682" y="920750"/>
                  <a:pt x="708216" y="1087967"/>
                  <a:pt x="560049" y="939800"/>
                </a:cubicBezTo>
                <a:cubicBezTo>
                  <a:pt x="530416" y="910167"/>
                  <a:pt x="506018" y="874146"/>
                  <a:pt x="471149" y="850900"/>
                </a:cubicBezTo>
                <a:cubicBezTo>
                  <a:pt x="437282" y="828322"/>
                  <a:pt x="421276" y="821249"/>
                  <a:pt x="394949" y="787400"/>
                </a:cubicBezTo>
                <a:cubicBezTo>
                  <a:pt x="289374" y="651661"/>
                  <a:pt x="398506" y="767879"/>
                  <a:pt x="293349" y="647700"/>
                </a:cubicBezTo>
                <a:cubicBezTo>
                  <a:pt x="260580" y="610250"/>
                  <a:pt x="251509" y="614819"/>
                  <a:pt x="229849" y="571500"/>
                </a:cubicBezTo>
                <a:cubicBezTo>
                  <a:pt x="219654" y="551110"/>
                  <a:pt x="214644" y="528390"/>
                  <a:pt x="204449" y="508000"/>
                </a:cubicBezTo>
                <a:cubicBezTo>
                  <a:pt x="197623" y="494348"/>
                  <a:pt x="185875" y="483552"/>
                  <a:pt x="179049" y="469900"/>
                </a:cubicBezTo>
                <a:cubicBezTo>
                  <a:pt x="173062" y="457926"/>
                  <a:pt x="172336" y="443774"/>
                  <a:pt x="166349" y="431800"/>
                </a:cubicBezTo>
                <a:cubicBezTo>
                  <a:pt x="159523" y="418148"/>
                  <a:pt x="147775" y="407352"/>
                  <a:pt x="140949" y="393700"/>
                </a:cubicBezTo>
                <a:cubicBezTo>
                  <a:pt x="134962" y="381726"/>
                  <a:pt x="134750" y="367302"/>
                  <a:pt x="128249" y="355600"/>
                </a:cubicBezTo>
                <a:cubicBezTo>
                  <a:pt x="113424" y="328915"/>
                  <a:pt x="94382" y="304800"/>
                  <a:pt x="77449" y="279400"/>
                </a:cubicBezTo>
                <a:cubicBezTo>
                  <a:pt x="68982" y="266700"/>
                  <a:pt x="58875" y="254952"/>
                  <a:pt x="52049" y="241300"/>
                </a:cubicBezTo>
                <a:cubicBezTo>
                  <a:pt x="29471" y="196144"/>
                  <a:pt x="26407" y="196003"/>
                  <a:pt x="13949" y="152400"/>
                </a:cubicBezTo>
                <a:cubicBezTo>
                  <a:pt x="9154" y="135617"/>
                  <a:pt x="2699" y="118994"/>
                  <a:pt x="1249" y="101600"/>
                </a:cubicBezTo>
                <a:cubicBezTo>
                  <a:pt x="-1563" y="67850"/>
                  <a:pt x="1249" y="33867"/>
                  <a:pt x="1249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18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5823">
            <a:off x="-529585" y="5201014"/>
            <a:ext cx="253216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5823">
            <a:off x="6759194" y="163879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2" name="Oval 2061"/>
          <p:cNvSpPr/>
          <p:nvPr/>
        </p:nvSpPr>
        <p:spPr bwMode="auto">
          <a:xfrm>
            <a:off x="7213908" y="3220098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69" name="Group 2068"/>
          <p:cNvGrpSpPr/>
          <p:nvPr/>
        </p:nvGrpSpPr>
        <p:grpSpPr>
          <a:xfrm flipV="1">
            <a:off x="419653" y="2059827"/>
            <a:ext cx="1903894" cy="543673"/>
            <a:chOff x="419653" y="2844800"/>
            <a:chExt cx="1903894" cy="446002"/>
          </a:xfrm>
        </p:grpSpPr>
        <p:cxnSp>
          <p:nvCxnSpPr>
            <p:cNvPr id="95" name="Straight Connector 94"/>
            <p:cNvCxnSpPr/>
            <p:nvPr/>
          </p:nvCxnSpPr>
          <p:spPr bwMode="auto">
            <a:xfrm>
              <a:off x="419653" y="2844800"/>
              <a:ext cx="95194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7" name="Freeform 2066"/>
            <p:cNvSpPr/>
            <p:nvPr/>
          </p:nvSpPr>
          <p:spPr bwMode="auto">
            <a:xfrm>
              <a:off x="1358900" y="2844800"/>
              <a:ext cx="317500" cy="446002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1649015" y="2844800"/>
              <a:ext cx="67453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70" name="Arc 2069"/>
          <p:cNvSpPr/>
          <p:nvPr/>
        </p:nvSpPr>
        <p:spPr bwMode="auto">
          <a:xfrm rot="19155875">
            <a:off x="3055410" y="4844827"/>
            <a:ext cx="495300" cy="561580"/>
          </a:xfrm>
          <a:prstGeom prst="arc">
            <a:avLst>
              <a:gd name="adj1" fmla="val 16200000"/>
              <a:gd name="adj2" fmla="val 1092966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87798" y="2749500"/>
            <a:ext cx="203200" cy="203200"/>
            <a:chOff x="6487798" y="2749500"/>
            <a:chExt cx="203200" cy="203200"/>
          </a:xfrm>
        </p:grpSpPr>
        <p:sp>
          <p:nvSpPr>
            <p:cNvPr id="94" name="Oval 93"/>
            <p:cNvSpPr/>
            <p:nvPr/>
          </p:nvSpPr>
          <p:spPr bwMode="auto">
            <a:xfrm>
              <a:off x="6487798" y="27495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538598" y="28003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Oval 96"/>
          <p:cNvSpPr/>
          <p:nvPr/>
        </p:nvSpPr>
        <p:spPr bwMode="auto">
          <a:xfrm>
            <a:off x="6386506" y="2692998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7528984" y="3951287"/>
            <a:ext cx="203200" cy="203200"/>
            <a:chOff x="6487798" y="2749500"/>
            <a:chExt cx="203200" cy="203200"/>
          </a:xfrm>
        </p:grpSpPr>
        <p:sp>
          <p:nvSpPr>
            <p:cNvPr id="100" name="Oval 99"/>
            <p:cNvSpPr/>
            <p:nvPr/>
          </p:nvSpPr>
          <p:spPr bwMode="auto">
            <a:xfrm>
              <a:off x="6487798" y="27495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6538598" y="28003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Oval 101"/>
          <p:cNvSpPr/>
          <p:nvPr/>
        </p:nvSpPr>
        <p:spPr bwMode="auto">
          <a:xfrm>
            <a:off x="7427692" y="3894785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5947832" y="3044858"/>
            <a:ext cx="203200" cy="203200"/>
            <a:chOff x="6487798" y="2749500"/>
            <a:chExt cx="203200" cy="203200"/>
          </a:xfrm>
        </p:grpSpPr>
        <p:sp>
          <p:nvSpPr>
            <p:cNvPr id="104" name="Oval 103"/>
            <p:cNvSpPr/>
            <p:nvPr/>
          </p:nvSpPr>
          <p:spPr bwMode="auto">
            <a:xfrm>
              <a:off x="6487798" y="27495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6538598" y="28003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Oval 105"/>
          <p:cNvSpPr/>
          <p:nvPr/>
        </p:nvSpPr>
        <p:spPr bwMode="auto">
          <a:xfrm>
            <a:off x="5846540" y="2988356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8217487" y="4423552"/>
            <a:ext cx="203200" cy="203200"/>
            <a:chOff x="6487798" y="2749500"/>
            <a:chExt cx="203200" cy="203200"/>
          </a:xfrm>
        </p:grpSpPr>
        <p:sp>
          <p:nvSpPr>
            <p:cNvPr id="108" name="Oval 107"/>
            <p:cNvSpPr/>
            <p:nvPr/>
          </p:nvSpPr>
          <p:spPr bwMode="auto">
            <a:xfrm>
              <a:off x="6487798" y="27495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538598" y="28003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Oval 109"/>
          <p:cNvSpPr/>
          <p:nvPr/>
        </p:nvSpPr>
        <p:spPr bwMode="auto">
          <a:xfrm>
            <a:off x="8116195" y="4367050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257800" y="3158332"/>
            <a:ext cx="203200" cy="203200"/>
            <a:chOff x="6487798" y="2749500"/>
            <a:chExt cx="203200" cy="203200"/>
          </a:xfrm>
        </p:grpSpPr>
        <p:sp>
          <p:nvSpPr>
            <p:cNvPr id="112" name="Oval 111"/>
            <p:cNvSpPr/>
            <p:nvPr/>
          </p:nvSpPr>
          <p:spPr bwMode="auto">
            <a:xfrm>
              <a:off x="6487798" y="27495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6538598" y="28003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4" name="Oval 113"/>
          <p:cNvSpPr/>
          <p:nvPr/>
        </p:nvSpPr>
        <p:spPr bwMode="auto">
          <a:xfrm>
            <a:off x="5156508" y="3101830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7255934" y="4680079"/>
            <a:ext cx="203200" cy="203200"/>
            <a:chOff x="6487798" y="2749500"/>
            <a:chExt cx="203200" cy="203200"/>
          </a:xfrm>
        </p:grpSpPr>
        <p:sp>
          <p:nvSpPr>
            <p:cNvPr id="116" name="Oval 115"/>
            <p:cNvSpPr/>
            <p:nvPr/>
          </p:nvSpPr>
          <p:spPr bwMode="auto">
            <a:xfrm>
              <a:off x="6487798" y="27495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6538598" y="28003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8" name="Oval 117"/>
          <p:cNvSpPr/>
          <p:nvPr/>
        </p:nvSpPr>
        <p:spPr bwMode="auto">
          <a:xfrm>
            <a:off x="7154642" y="4623577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917136" y="3831875"/>
            <a:ext cx="203200" cy="203200"/>
            <a:chOff x="6487798" y="2749500"/>
            <a:chExt cx="203200" cy="203200"/>
          </a:xfrm>
        </p:grpSpPr>
        <p:sp>
          <p:nvSpPr>
            <p:cNvPr id="120" name="Oval 119"/>
            <p:cNvSpPr/>
            <p:nvPr/>
          </p:nvSpPr>
          <p:spPr bwMode="auto">
            <a:xfrm>
              <a:off x="6487798" y="27495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538598" y="28003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" name="Oval 121"/>
          <p:cNvSpPr/>
          <p:nvPr/>
        </p:nvSpPr>
        <p:spPr bwMode="auto">
          <a:xfrm>
            <a:off x="5815844" y="3775373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7264713" y="5512188"/>
            <a:ext cx="203200" cy="203200"/>
            <a:chOff x="6487798" y="2749500"/>
            <a:chExt cx="203200" cy="203200"/>
          </a:xfrm>
        </p:grpSpPr>
        <p:sp>
          <p:nvSpPr>
            <p:cNvPr id="124" name="Oval 123"/>
            <p:cNvSpPr/>
            <p:nvPr/>
          </p:nvSpPr>
          <p:spPr bwMode="auto">
            <a:xfrm>
              <a:off x="6487798" y="27495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6538598" y="28003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6" name="Oval 125"/>
          <p:cNvSpPr/>
          <p:nvPr/>
        </p:nvSpPr>
        <p:spPr bwMode="auto">
          <a:xfrm>
            <a:off x="7163421" y="5455686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5487501" y="4723176"/>
            <a:ext cx="203200" cy="203200"/>
            <a:chOff x="6487798" y="2749500"/>
            <a:chExt cx="203200" cy="203200"/>
          </a:xfrm>
        </p:grpSpPr>
        <p:sp>
          <p:nvSpPr>
            <p:cNvPr id="128" name="Oval 127"/>
            <p:cNvSpPr/>
            <p:nvPr/>
          </p:nvSpPr>
          <p:spPr bwMode="auto">
            <a:xfrm>
              <a:off x="6487798" y="27495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6538598" y="28003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0" name="Oval 129"/>
          <p:cNvSpPr/>
          <p:nvPr/>
        </p:nvSpPr>
        <p:spPr bwMode="auto">
          <a:xfrm>
            <a:off x="5386209" y="4666674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6144870" y="5562988"/>
            <a:ext cx="203200" cy="203200"/>
            <a:chOff x="6487798" y="2749500"/>
            <a:chExt cx="203200" cy="203200"/>
          </a:xfrm>
        </p:grpSpPr>
        <p:sp>
          <p:nvSpPr>
            <p:cNvPr id="132" name="Oval 131"/>
            <p:cNvSpPr/>
            <p:nvPr/>
          </p:nvSpPr>
          <p:spPr bwMode="auto">
            <a:xfrm>
              <a:off x="6487798" y="27495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6538598" y="28003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4" name="Oval 133"/>
          <p:cNvSpPr/>
          <p:nvPr/>
        </p:nvSpPr>
        <p:spPr bwMode="auto">
          <a:xfrm>
            <a:off x="6043578" y="5506486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16314" y="3409156"/>
            <a:ext cx="13779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/>
              <a:t>Public domain image.</a:t>
            </a:r>
            <a:endParaRPr lang="en-US" sz="800" b="1" dirty="0"/>
          </a:p>
        </p:txBody>
      </p:sp>
      <p:sp>
        <p:nvSpPr>
          <p:cNvPr id="83" name="Rectangle 82"/>
          <p:cNvSpPr/>
          <p:nvPr/>
        </p:nvSpPr>
        <p:spPr>
          <a:xfrm>
            <a:off x="838200" y="6096000"/>
            <a:ext cx="368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Geiger tube photo courtesy of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Jeff </a:t>
            </a:r>
            <a:r>
              <a:rPr lang="en-US" sz="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Keyzer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Flickr.</a:t>
            </a:r>
          </a:p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 diagram © Wiley-VCH, from J. Turner, </a:t>
            </a:r>
            <a:r>
              <a:rPr lang="en-US" sz="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Atoms,  Radiation</a:t>
            </a:r>
            <a:r>
              <a:rPr lang="en-US" sz="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Radiation </a:t>
            </a:r>
            <a:r>
              <a:rPr lang="en-US" sz="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Protection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(2007). All rights reserved. This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excluded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our Creative Commons license. For more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information, see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http://ocw.mit.edu/help/faq-fair-use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/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3422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1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00017 0.00023 L -0.02708 0.02246 C -0.03316 0.02709 -0.03976 0.03634 -0.04496 0.04722 C -0.05104 0.05949 -0.05417 0.07037 -0.05486 0.07917 L -0.05903 0.12222 " pathEditMode="relative" rAng="1980000" ptsTypes="AAAAA" p14:bounceEnd="50000">
                                          <p:cBhvr>
                                            <p:cTn id="6" dur="20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50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7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4.16667E-6 -3.7037E-6 L 0.03368 -0.01389 C 0.04098 -0.01643 0.04966 -0.02338 0.05712 -0.03287 C 0.0658 -0.04375 0.07153 -0.05416 0.07379 -0.06389 L 0.08664 -0.10787 " pathEditMode="relative" rAng="19020000" ptsTypes="AAAAA" p14:bounceEnd="50000">
                                          <p:cBhvr>
                                            <p:cTn id="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7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7778E-7 -1.11111E-6 L 0.03368 -0.01389 C 0.04097 -0.01643 0.04965 -0.02338 0.05712 -0.03287 C 0.0658 -0.04375 0.07153 -0.05417 0.07378 -0.06389 L 0.08663 -0.10787 " pathEditMode="relative" rAng="19020000" ptsTypes="AAAAA" p14:bounceEnd="50000">
                                          <p:cBhvr>
                                            <p:cTn id="1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2000"/>
                                            <p:tgtEl>
                                              <p:spTgt spid="20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0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50000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2.77778E-7 -7.40741E-7 L 0.01545 -0.12384 " pathEditMode="relative" rAng="0" ptsTypes="AA" p14:bounceEnd="50000">
                                          <p:cBhvr>
                                            <p:cTn id="2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50000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5.55556E-7 0 L 0.01892 0.2 " pathEditMode="relative" rAng="0" ptsTypes="AA" p14:bounceEnd="50000">
                                          <p:cBhvr>
                                            <p:cTn id="22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8" y="1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accel="50000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1.38889E-6 -2.22222E-6 L 0.11545 -0.09606 " pathEditMode="relative" rAng="0" ptsTypes="AA" p14:bounceEnd="50000">
                                          <p:cBhvr>
                                            <p:cTn id="2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64" y="-48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50000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0.10104 -0.16088 L -0.08212 0.03912 " pathEditMode="relative" rAng="0" ptsTypes="AA" p14:bounceEnd="50000">
                                          <p:cBhvr>
                                            <p:cTn id="28" dur="2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8" y="1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repeatCount="indefinite" accel="50000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-1.94444E-6 3.7037E-6 L -0.08021 -0.09792 " pathEditMode="relative" rAng="0" ptsTypes="AA" p14:bounceEnd="50000">
                                          <p:cBhvr>
                                            <p:cTn id="32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-49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accel="50000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0.05087 -0.03612 L 0.06979 0.16388 " pathEditMode="relative" rAng="0" ptsTypes="AA" p14:bounceEnd="50000">
                                          <p:cBhvr>
                                            <p:cTn id="34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8" y="1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repeatCount="indefinite" accel="50000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2.22222E-6 -2.22222E-6 L 0.04861 0.00695 " pathEditMode="relative" rAng="0" ptsTypes="AA" p14:bounceEnd="50000">
                                          <p:cBhvr>
                                            <p:cTn id="38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31" y="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accel="50000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1.94444E-6 -2.96296E-6 L -0.16111 -0.03171 " pathEditMode="relative" rAng="0" ptsTypes="AA" p14:bounceEnd="50000">
                                          <p:cBhvr>
                                            <p:cTn id="40" dur="2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056" y="-15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repeatCount="indefinite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11111E-6 -2.96296E-6 L -0.05295 -0.05486 " pathEditMode="relative" rAng="0" ptsTypes="AA" p14:bounceEnd="50000">
                                          <p:cBhvr>
                                            <p:cTn id="44" dur="2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56" y="-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repeatCount="indefinite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12604 -0.0493 L 0.14497 0.1507 " pathEditMode="relative" rAng="0" ptsTypes="AA" p14:bounceEnd="50000">
                                          <p:cBhvr>
                                            <p:cTn id="46" dur="2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8" y="1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repeatCount="indefinite" accel="50000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2.5E-6 -2.22222E-6 L 0.12031 0.07315 " pathEditMode="relative" rAng="0" ptsTypes="AA" p14:bounceEnd="50000">
                                          <p:cBhvr>
                                            <p:cTn id="50" dur="2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07" y="36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repeatCount="indefinite" accel="50000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2.77778E-6 -1.48148E-6 L -0.05608 -0.06065 " pathEditMode="relative" rAng="0" ptsTypes="AA" p14:bounceEnd="50000">
                                          <p:cBhvr>
                                            <p:cTn id="52" dur="2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2" y="-30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repeatCount="indefinite" accel="50000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2.77778E-7 -1.11111E-6 L -0.16493 -0.02917 " pathEditMode="relative" rAng="0" ptsTypes="AA" p14:bounceEnd="50000">
                                          <p:cBhvr>
                                            <p:cTn id="56" dur="2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247" y="-14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repeatCount="indefinite" accel="50000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5.55556E-7 -3.7037E-7 L 0.07378 0.04954 " pathEditMode="relative" rAng="0" ptsTypes="AA" p14:bounceEnd="50000">
                                          <p:cBhvr>
                                            <p:cTn id="58" dur="2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1" y="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repeatCount="indefinite" accel="50000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4.44444E-6 1.48148E-6 L 0.04444 0.06481 " pathEditMode="relative" rAng="0" ptsTypes="AA" p14:bounceEnd="50000">
                                          <p:cBhvr>
                                            <p:cTn id="62" dur="2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22" y="32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repeatCount="indefinite" accel="50000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4.72222E-6 7.40741E-7 L -0.05903 -0.17454 " pathEditMode="relative" rAng="0" ptsTypes="AA" p14:bounceEnd="50000">
                                          <p:cBhvr>
                                            <p:cTn id="64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51" y="-87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repeatCount="indefinite" accel="50000" fill="hold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4.72222E-6 -2.22222E-6 L -0.09322 0.06181 " pathEditMode="relative" rAng="0" ptsTypes="AA" p14:bounceEnd="50000">
                                          <p:cBhvr>
                                            <p:cTn id="68" dur="2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70" y="3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repeatCount="indefinite" accel="50000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4.44444E-6 -2.96296E-6 L 0.11684 -0.06944 " pathEditMode="relative" rAng="0" ptsTypes="AA" p14:bounceEnd="50000">
                                          <p:cBhvr>
                                            <p:cTn id="70" dur="2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33" y="-3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1" presetClass="entr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repeatCount="indefinite" accel="5000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77778E-7 4.07407E-6 L -0.03316 0.08703 " pathEditMode="relative" rAng="0" ptsTypes="AA" p14:bounceEnd="50000">
                                          <p:cBhvr>
                                            <p:cTn id="74" dur="2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6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repeatCount="indefinite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5.55556E-7 3.33333E-6 L 0.05017 -0.18449 " pathEditMode="relative" rAng="0" ptsTypes="AA" p14:bounceEnd="50000">
                                          <p:cBhvr>
                                            <p:cTn id="76" dur="2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00" y="-92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1" animBg="1"/>
          <p:bldP spid="14" grpId="1" animBg="1"/>
          <p:bldP spid="2062" grpId="1" animBg="1"/>
          <p:bldP spid="2070" grpId="0" animBg="1"/>
          <p:bldP spid="97" grpId="0" animBg="1"/>
          <p:bldP spid="97" grpId="1" animBg="1"/>
          <p:bldP spid="102" grpId="0" animBg="1"/>
          <p:bldP spid="102" grpId="1" animBg="1"/>
          <p:bldP spid="106" grpId="0" animBg="1"/>
          <p:bldP spid="106" grpId="1" animBg="1"/>
          <p:bldP spid="110" grpId="0" animBg="1"/>
          <p:bldP spid="110" grpId="1" animBg="1"/>
          <p:bldP spid="114" grpId="0" animBg="1"/>
          <p:bldP spid="114" grpId="1" animBg="1"/>
          <p:bldP spid="118" grpId="0" animBg="1"/>
          <p:bldP spid="118" grpId="1" animBg="1"/>
          <p:bldP spid="122" grpId="0" animBg="1"/>
          <p:bldP spid="122" grpId="1" animBg="1"/>
          <p:bldP spid="126" grpId="0" animBg="1"/>
          <p:bldP spid="126" grpId="1" animBg="1"/>
          <p:bldP spid="130" grpId="0" animBg="1"/>
          <p:bldP spid="130" grpId="1" animBg="1"/>
          <p:bldP spid="134" grpId="0" animBg="1"/>
          <p:bldP spid="13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1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00017 0.00023 L -0.02708 0.02246 C -0.03316 0.02709 -0.03976 0.03634 -0.04496 0.04722 C -0.05104 0.05949 -0.05417 0.07037 -0.05486 0.07917 L -0.05903 0.12222 " pathEditMode="relative" rAng="1980000" ptsTypes="AAAAA">
                                          <p:cBhvr>
                                            <p:cTn id="6" dur="20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50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7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4.16667E-6 -3.7037E-6 L 0.03368 -0.01389 C 0.04098 -0.01643 0.04966 -0.02338 0.05712 -0.03287 C 0.0658 -0.04375 0.07153 -0.05416 0.07379 -0.06389 L 0.08664 -0.10787 " pathEditMode="relative" rAng="19020000" ptsTypes="AAAAA">
                                          <p:cBhvr>
                                            <p:cTn id="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7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7778E-7 -1.11111E-6 L 0.03368 -0.01389 C 0.04097 -0.01643 0.04965 -0.02338 0.05712 -0.03287 C 0.0658 -0.04375 0.07153 -0.05417 0.07378 -0.06389 L 0.08663 -0.10787 " pathEditMode="relative" rAng="19020000" ptsTypes="AAAAA">
                                          <p:cBhvr>
                                            <p:cTn id="1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2000"/>
                                            <p:tgtEl>
                                              <p:spTgt spid="20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0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2.77778E-7 -7.40741E-7 L 0.01545 -0.12384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5.55556E-7 0 L 0.01892 0.2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8" y="1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ac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1.38889E-6 -2.22222E-6 L 0.11545 -0.09606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64" y="-48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0.10104 -0.16088 L -0.08212 0.03912 " pathEditMode="relative" rAng="0" ptsTypes="AA">
                                          <p:cBhvr>
                                            <p:cTn id="28" dur="2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8" y="1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repeatCount="indefinite" ac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-1.94444E-6 3.7037E-6 L -0.08021 -0.09792 " pathEditMode="relative" rAng="0" ptsTypes="AA">
                                          <p:cBhvr>
                                            <p:cTn id="32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-49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accel="5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0.05087 -0.03612 L 0.06979 0.16388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8" y="1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repeatCount="indefinite" ac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2.22222E-6 -2.22222E-6 L 0.04861 0.00695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31" y="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accel="5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1.94444E-6 -2.96296E-6 L -0.16111 -0.03171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056" y="-15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repeatCount="indefinite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11111E-6 -2.96296E-6 L -0.05295 -0.05486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56" y="-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repeatCount="indefinite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12604 -0.0493 L 0.14497 0.1507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8" y="1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repeatCount="indefinite" ac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2.5E-6 -2.22222E-6 L 0.12031 0.07315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07" y="36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repeatCount="indefinite" accel="5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2.77778E-6 -1.48148E-6 L -0.05608 -0.06065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2" y="-30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repeatCount="indefinite" accel="50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2.77778E-7 -1.11111E-6 L -0.16493 -0.02917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247" y="-14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repeatCount="indefinite" accel="5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5.55556E-7 -3.7037E-7 L 0.07378 0.04954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1" y="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repeatCount="indefinite" ac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4.44444E-6 1.48148E-6 L 0.04444 0.0648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22" y="32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repeatCount="indefinite" accel="5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4.72222E-6 7.40741E-7 L -0.05903 -0.17454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51" y="-87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repeatCount="indefinite" ac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4.72222E-6 -2.22222E-6 L -0.09322 0.0618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70" y="3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repeatCount="indefinite" accel="5000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4.44444E-6 -2.96296E-6 L 0.11684 -0.06944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33" y="-3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1" presetClass="entr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repeatCount="indefinite" ac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77778E-7 4.07407E-6 L -0.03316 0.0870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6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repeatCount="indefinite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5.55556E-7 3.33333E-6 L 0.05017 -0.18449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00" y="-92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1" animBg="1"/>
          <p:bldP spid="14" grpId="1" animBg="1"/>
          <p:bldP spid="2062" grpId="1" animBg="1"/>
          <p:bldP spid="2070" grpId="0" animBg="1"/>
          <p:bldP spid="97" grpId="0" animBg="1"/>
          <p:bldP spid="97" grpId="1" animBg="1"/>
          <p:bldP spid="102" grpId="0" animBg="1"/>
          <p:bldP spid="102" grpId="1" animBg="1"/>
          <p:bldP spid="106" grpId="0" animBg="1"/>
          <p:bldP spid="106" grpId="1" animBg="1"/>
          <p:bldP spid="110" grpId="0" animBg="1"/>
          <p:bldP spid="110" grpId="1" animBg="1"/>
          <p:bldP spid="114" grpId="0" animBg="1"/>
          <p:bldP spid="114" grpId="1" animBg="1"/>
          <p:bldP spid="118" grpId="0" animBg="1"/>
          <p:bldP spid="118" grpId="1" animBg="1"/>
          <p:bldP spid="122" grpId="0" animBg="1"/>
          <p:bldP spid="122" grpId="1" animBg="1"/>
          <p:bldP spid="126" grpId="0" animBg="1"/>
          <p:bldP spid="126" grpId="1" animBg="1"/>
          <p:bldP spid="130" grpId="0" animBg="1"/>
          <p:bldP spid="130" grpId="1" animBg="1"/>
          <p:bldP spid="134" grpId="0" animBg="1"/>
          <p:bldP spid="134" grpId="1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6868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Our Use: A Simple Counter</a:t>
            </a:r>
          </a:p>
        </p:txBody>
      </p:sp>
      <p:pic>
        <p:nvPicPr>
          <p:cNvPr id="2050" name="Picture 2" descr="http://www.clker.com/cliparts/0/4/d/6/12588372492043489890mothinator_Oscilloscope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3728"/>
            <a:ext cx="3962400" cy="21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419653" y="1873397"/>
            <a:ext cx="1903894" cy="1460850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7" name="Group 2056"/>
          <p:cNvGrpSpPr/>
          <p:nvPr/>
        </p:nvGrpSpPr>
        <p:grpSpPr>
          <a:xfrm>
            <a:off x="279400" y="4086007"/>
            <a:ext cx="3657600" cy="1917342"/>
            <a:chOff x="279400" y="4086007"/>
            <a:chExt cx="3657600" cy="1917342"/>
          </a:xfrm>
        </p:grpSpPr>
        <p:pic>
          <p:nvPicPr>
            <p:cNvPr id="2055" name="Picture 20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79400" y="4086007"/>
              <a:ext cx="3657600" cy="1917342"/>
            </a:xfrm>
            <a:prstGeom prst="rect">
              <a:avLst/>
            </a:prstGeom>
          </p:spPr>
        </p:pic>
        <p:sp>
          <p:nvSpPr>
            <p:cNvPr id="2056" name="Rectangle 2055"/>
            <p:cNvSpPr/>
            <p:nvPr/>
          </p:nvSpPr>
          <p:spPr bwMode="auto">
            <a:xfrm>
              <a:off x="990600" y="4301066"/>
              <a:ext cx="609600" cy="2836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8" name="Picture 20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6" y="4489625"/>
            <a:ext cx="2286000" cy="325120"/>
          </a:xfrm>
          <a:prstGeom prst="rect">
            <a:avLst/>
          </a:prstGeom>
        </p:spPr>
      </p:pic>
      <p:sp>
        <p:nvSpPr>
          <p:cNvPr id="2060" name="Freeform 2059"/>
          <p:cNvSpPr/>
          <p:nvPr/>
        </p:nvSpPr>
        <p:spPr bwMode="auto">
          <a:xfrm>
            <a:off x="2743200" y="3340027"/>
            <a:ext cx="1130300" cy="2247973"/>
          </a:xfrm>
          <a:custGeom>
            <a:avLst/>
            <a:gdLst>
              <a:gd name="connsiteX0" fmla="*/ 952500 w 1130300"/>
              <a:gd name="connsiteY0" fmla="*/ 2247973 h 2247973"/>
              <a:gd name="connsiteX1" fmla="*/ 977900 w 1130300"/>
              <a:gd name="connsiteY1" fmla="*/ 2184473 h 2247973"/>
              <a:gd name="connsiteX2" fmla="*/ 1003300 w 1130300"/>
              <a:gd name="connsiteY2" fmla="*/ 2095573 h 2247973"/>
              <a:gd name="connsiteX3" fmla="*/ 1028700 w 1130300"/>
              <a:gd name="connsiteY3" fmla="*/ 2057473 h 2247973"/>
              <a:gd name="connsiteX4" fmla="*/ 1054100 w 1130300"/>
              <a:gd name="connsiteY4" fmla="*/ 1955873 h 2247973"/>
              <a:gd name="connsiteX5" fmla="*/ 1066800 w 1130300"/>
              <a:gd name="connsiteY5" fmla="*/ 1905073 h 2247973"/>
              <a:gd name="connsiteX6" fmla="*/ 1079500 w 1130300"/>
              <a:gd name="connsiteY6" fmla="*/ 1854273 h 2247973"/>
              <a:gd name="connsiteX7" fmla="*/ 1092200 w 1130300"/>
              <a:gd name="connsiteY7" fmla="*/ 1816173 h 2247973"/>
              <a:gd name="connsiteX8" fmla="*/ 1104900 w 1130300"/>
              <a:gd name="connsiteY8" fmla="*/ 1714573 h 2247973"/>
              <a:gd name="connsiteX9" fmla="*/ 1117600 w 1130300"/>
              <a:gd name="connsiteY9" fmla="*/ 1651073 h 2247973"/>
              <a:gd name="connsiteX10" fmla="*/ 1130300 w 1130300"/>
              <a:gd name="connsiteY10" fmla="*/ 1536773 h 2247973"/>
              <a:gd name="connsiteX11" fmla="*/ 1117600 w 1130300"/>
              <a:gd name="connsiteY11" fmla="*/ 1320873 h 2247973"/>
              <a:gd name="connsiteX12" fmla="*/ 1104900 w 1130300"/>
              <a:gd name="connsiteY12" fmla="*/ 1282773 h 2247973"/>
              <a:gd name="connsiteX13" fmla="*/ 1092200 w 1130300"/>
              <a:gd name="connsiteY13" fmla="*/ 1231973 h 2247973"/>
              <a:gd name="connsiteX14" fmla="*/ 1079500 w 1130300"/>
              <a:gd name="connsiteY14" fmla="*/ 1193873 h 2247973"/>
              <a:gd name="connsiteX15" fmla="*/ 1041400 w 1130300"/>
              <a:gd name="connsiteY15" fmla="*/ 1155773 h 2247973"/>
              <a:gd name="connsiteX16" fmla="*/ 1003300 w 1130300"/>
              <a:gd name="connsiteY16" fmla="*/ 1066873 h 2247973"/>
              <a:gd name="connsiteX17" fmla="*/ 977900 w 1130300"/>
              <a:gd name="connsiteY17" fmla="*/ 990673 h 2247973"/>
              <a:gd name="connsiteX18" fmla="*/ 927100 w 1130300"/>
              <a:gd name="connsiteY18" fmla="*/ 914473 h 2247973"/>
              <a:gd name="connsiteX19" fmla="*/ 901700 w 1130300"/>
              <a:gd name="connsiteY19" fmla="*/ 863673 h 2247973"/>
              <a:gd name="connsiteX20" fmla="*/ 812800 w 1130300"/>
              <a:gd name="connsiteY20" fmla="*/ 736673 h 2247973"/>
              <a:gd name="connsiteX21" fmla="*/ 787400 w 1130300"/>
              <a:gd name="connsiteY21" fmla="*/ 698573 h 2247973"/>
              <a:gd name="connsiteX22" fmla="*/ 749300 w 1130300"/>
              <a:gd name="connsiteY22" fmla="*/ 673173 h 2247973"/>
              <a:gd name="connsiteX23" fmla="*/ 711200 w 1130300"/>
              <a:gd name="connsiteY23" fmla="*/ 635073 h 2247973"/>
              <a:gd name="connsiteX24" fmla="*/ 673100 w 1130300"/>
              <a:gd name="connsiteY24" fmla="*/ 609673 h 2247973"/>
              <a:gd name="connsiteX25" fmla="*/ 635000 w 1130300"/>
              <a:gd name="connsiteY25" fmla="*/ 558873 h 2247973"/>
              <a:gd name="connsiteX26" fmla="*/ 596900 w 1130300"/>
              <a:gd name="connsiteY26" fmla="*/ 520773 h 2247973"/>
              <a:gd name="connsiteX27" fmla="*/ 571500 w 1130300"/>
              <a:gd name="connsiteY27" fmla="*/ 482673 h 2247973"/>
              <a:gd name="connsiteX28" fmla="*/ 533400 w 1130300"/>
              <a:gd name="connsiteY28" fmla="*/ 457273 h 2247973"/>
              <a:gd name="connsiteX29" fmla="*/ 495300 w 1130300"/>
              <a:gd name="connsiteY29" fmla="*/ 419173 h 2247973"/>
              <a:gd name="connsiteX30" fmla="*/ 444500 w 1130300"/>
              <a:gd name="connsiteY30" fmla="*/ 381073 h 2247973"/>
              <a:gd name="connsiteX31" fmla="*/ 406400 w 1130300"/>
              <a:gd name="connsiteY31" fmla="*/ 355673 h 2247973"/>
              <a:gd name="connsiteX32" fmla="*/ 292100 w 1130300"/>
              <a:gd name="connsiteY32" fmla="*/ 241373 h 2247973"/>
              <a:gd name="connsiteX33" fmla="*/ 241300 w 1130300"/>
              <a:gd name="connsiteY33" fmla="*/ 190573 h 2247973"/>
              <a:gd name="connsiteX34" fmla="*/ 203200 w 1130300"/>
              <a:gd name="connsiteY34" fmla="*/ 165173 h 2247973"/>
              <a:gd name="connsiteX35" fmla="*/ 165100 w 1130300"/>
              <a:gd name="connsiteY35" fmla="*/ 127073 h 2247973"/>
              <a:gd name="connsiteX36" fmla="*/ 114300 w 1130300"/>
              <a:gd name="connsiteY36" fmla="*/ 101673 h 2247973"/>
              <a:gd name="connsiteX37" fmla="*/ 76200 w 1130300"/>
              <a:gd name="connsiteY37" fmla="*/ 63573 h 2247973"/>
              <a:gd name="connsiteX38" fmla="*/ 38100 w 1130300"/>
              <a:gd name="connsiteY38" fmla="*/ 38173 h 2247973"/>
              <a:gd name="connsiteX39" fmla="*/ 0 w 1130300"/>
              <a:gd name="connsiteY39" fmla="*/ 73 h 224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30300" h="2247973">
                <a:moveTo>
                  <a:pt x="952500" y="2247973"/>
                </a:moveTo>
                <a:cubicBezTo>
                  <a:pt x="960967" y="2226806"/>
                  <a:pt x="970691" y="2206100"/>
                  <a:pt x="977900" y="2184473"/>
                </a:cubicBezTo>
                <a:cubicBezTo>
                  <a:pt x="986038" y="2160058"/>
                  <a:pt x="991069" y="2120034"/>
                  <a:pt x="1003300" y="2095573"/>
                </a:cubicBezTo>
                <a:cubicBezTo>
                  <a:pt x="1010126" y="2081921"/>
                  <a:pt x="1020233" y="2070173"/>
                  <a:pt x="1028700" y="2057473"/>
                </a:cubicBezTo>
                <a:lnTo>
                  <a:pt x="1054100" y="1955873"/>
                </a:lnTo>
                <a:lnTo>
                  <a:pt x="1066800" y="1905073"/>
                </a:lnTo>
                <a:cubicBezTo>
                  <a:pt x="1071033" y="1888140"/>
                  <a:pt x="1073980" y="1870832"/>
                  <a:pt x="1079500" y="1854273"/>
                </a:cubicBezTo>
                <a:lnTo>
                  <a:pt x="1092200" y="1816173"/>
                </a:lnTo>
                <a:cubicBezTo>
                  <a:pt x="1096433" y="1782306"/>
                  <a:pt x="1099710" y="1748306"/>
                  <a:pt x="1104900" y="1714573"/>
                </a:cubicBezTo>
                <a:cubicBezTo>
                  <a:pt x="1108182" y="1693238"/>
                  <a:pt x="1114547" y="1672442"/>
                  <a:pt x="1117600" y="1651073"/>
                </a:cubicBezTo>
                <a:cubicBezTo>
                  <a:pt x="1123021" y="1613124"/>
                  <a:pt x="1126067" y="1574873"/>
                  <a:pt x="1130300" y="1536773"/>
                </a:cubicBezTo>
                <a:cubicBezTo>
                  <a:pt x="1126067" y="1464806"/>
                  <a:pt x="1124773" y="1392606"/>
                  <a:pt x="1117600" y="1320873"/>
                </a:cubicBezTo>
                <a:cubicBezTo>
                  <a:pt x="1116268" y="1307552"/>
                  <a:pt x="1108578" y="1295645"/>
                  <a:pt x="1104900" y="1282773"/>
                </a:cubicBezTo>
                <a:cubicBezTo>
                  <a:pt x="1100105" y="1265990"/>
                  <a:pt x="1096995" y="1248756"/>
                  <a:pt x="1092200" y="1231973"/>
                </a:cubicBezTo>
                <a:cubicBezTo>
                  <a:pt x="1088522" y="1219101"/>
                  <a:pt x="1086926" y="1205012"/>
                  <a:pt x="1079500" y="1193873"/>
                </a:cubicBezTo>
                <a:cubicBezTo>
                  <a:pt x="1069537" y="1178929"/>
                  <a:pt x="1054100" y="1168473"/>
                  <a:pt x="1041400" y="1155773"/>
                </a:cubicBezTo>
                <a:cubicBezTo>
                  <a:pt x="1000519" y="1033131"/>
                  <a:pt x="1066074" y="1223807"/>
                  <a:pt x="1003300" y="1066873"/>
                </a:cubicBezTo>
                <a:cubicBezTo>
                  <a:pt x="993356" y="1042014"/>
                  <a:pt x="992752" y="1012950"/>
                  <a:pt x="977900" y="990673"/>
                </a:cubicBezTo>
                <a:cubicBezTo>
                  <a:pt x="960967" y="965273"/>
                  <a:pt x="940752" y="941777"/>
                  <a:pt x="927100" y="914473"/>
                </a:cubicBezTo>
                <a:cubicBezTo>
                  <a:pt x="918633" y="897540"/>
                  <a:pt x="911440" y="879907"/>
                  <a:pt x="901700" y="863673"/>
                </a:cubicBezTo>
                <a:cubicBezTo>
                  <a:pt x="857906" y="790683"/>
                  <a:pt x="856217" y="797457"/>
                  <a:pt x="812800" y="736673"/>
                </a:cubicBezTo>
                <a:cubicBezTo>
                  <a:pt x="803928" y="724253"/>
                  <a:pt x="798193" y="709366"/>
                  <a:pt x="787400" y="698573"/>
                </a:cubicBezTo>
                <a:cubicBezTo>
                  <a:pt x="776607" y="687780"/>
                  <a:pt x="761026" y="682944"/>
                  <a:pt x="749300" y="673173"/>
                </a:cubicBezTo>
                <a:cubicBezTo>
                  <a:pt x="735502" y="661675"/>
                  <a:pt x="724998" y="646571"/>
                  <a:pt x="711200" y="635073"/>
                </a:cubicBezTo>
                <a:cubicBezTo>
                  <a:pt x="699474" y="625302"/>
                  <a:pt x="683893" y="620466"/>
                  <a:pt x="673100" y="609673"/>
                </a:cubicBezTo>
                <a:cubicBezTo>
                  <a:pt x="658133" y="594706"/>
                  <a:pt x="648775" y="574944"/>
                  <a:pt x="635000" y="558873"/>
                </a:cubicBezTo>
                <a:cubicBezTo>
                  <a:pt x="623311" y="545236"/>
                  <a:pt x="608398" y="534571"/>
                  <a:pt x="596900" y="520773"/>
                </a:cubicBezTo>
                <a:cubicBezTo>
                  <a:pt x="587129" y="509047"/>
                  <a:pt x="582293" y="493466"/>
                  <a:pt x="571500" y="482673"/>
                </a:cubicBezTo>
                <a:cubicBezTo>
                  <a:pt x="560707" y="471880"/>
                  <a:pt x="545126" y="467044"/>
                  <a:pt x="533400" y="457273"/>
                </a:cubicBezTo>
                <a:cubicBezTo>
                  <a:pt x="519602" y="445775"/>
                  <a:pt x="508937" y="430862"/>
                  <a:pt x="495300" y="419173"/>
                </a:cubicBezTo>
                <a:cubicBezTo>
                  <a:pt x="479229" y="405398"/>
                  <a:pt x="461724" y="393376"/>
                  <a:pt x="444500" y="381073"/>
                </a:cubicBezTo>
                <a:cubicBezTo>
                  <a:pt x="432080" y="372201"/>
                  <a:pt x="417808" y="365814"/>
                  <a:pt x="406400" y="355673"/>
                </a:cubicBezTo>
                <a:lnTo>
                  <a:pt x="292100" y="241373"/>
                </a:lnTo>
                <a:cubicBezTo>
                  <a:pt x="275167" y="224440"/>
                  <a:pt x="261225" y="203857"/>
                  <a:pt x="241300" y="190573"/>
                </a:cubicBezTo>
                <a:cubicBezTo>
                  <a:pt x="228600" y="182106"/>
                  <a:pt x="214926" y="174944"/>
                  <a:pt x="203200" y="165173"/>
                </a:cubicBezTo>
                <a:cubicBezTo>
                  <a:pt x="189402" y="153675"/>
                  <a:pt x="179715" y="137512"/>
                  <a:pt x="165100" y="127073"/>
                </a:cubicBezTo>
                <a:cubicBezTo>
                  <a:pt x="149694" y="116069"/>
                  <a:pt x="129706" y="112677"/>
                  <a:pt x="114300" y="101673"/>
                </a:cubicBezTo>
                <a:cubicBezTo>
                  <a:pt x="99685" y="91234"/>
                  <a:pt x="89998" y="75071"/>
                  <a:pt x="76200" y="63573"/>
                </a:cubicBezTo>
                <a:cubicBezTo>
                  <a:pt x="64474" y="53802"/>
                  <a:pt x="50800" y="46640"/>
                  <a:pt x="38100" y="38173"/>
                </a:cubicBezTo>
                <a:cubicBezTo>
                  <a:pt x="10352" y="-3449"/>
                  <a:pt x="27964" y="73"/>
                  <a:pt x="0" y="73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Freeform 2060"/>
          <p:cNvSpPr/>
          <p:nvPr/>
        </p:nvSpPr>
        <p:spPr bwMode="auto">
          <a:xfrm>
            <a:off x="2665751" y="3213100"/>
            <a:ext cx="1029949" cy="1384300"/>
          </a:xfrm>
          <a:custGeom>
            <a:avLst/>
            <a:gdLst>
              <a:gd name="connsiteX0" fmla="*/ 1029949 w 1029949"/>
              <a:gd name="connsiteY0" fmla="*/ 1384300 h 1384300"/>
              <a:gd name="connsiteX1" fmla="*/ 953749 w 1029949"/>
              <a:gd name="connsiteY1" fmla="*/ 1320800 h 1384300"/>
              <a:gd name="connsiteX2" fmla="*/ 902949 w 1029949"/>
              <a:gd name="connsiteY2" fmla="*/ 1295400 h 1384300"/>
              <a:gd name="connsiteX3" fmla="*/ 763249 w 1029949"/>
              <a:gd name="connsiteY3" fmla="*/ 1168400 h 1384300"/>
              <a:gd name="connsiteX4" fmla="*/ 712449 w 1029949"/>
              <a:gd name="connsiteY4" fmla="*/ 1092200 h 1384300"/>
              <a:gd name="connsiteX5" fmla="*/ 699749 w 1029949"/>
              <a:gd name="connsiteY5" fmla="*/ 1054100 h 1384300"/>
              <a:gd name="connsiteX6" fmla="*/ 661649 w 1029949"/>
              <a:gd name="connsiteY6" fmla="*/ 1028700 h 1384300"/>
              <a:gd name="connsiteX7" fmla="*/ 560049 w 1029949"/>
              <a:gd name="connsiteY7" fmla="*/ 939800 h 1384300"/>
              <a:gd name="connsiteX8" fmla="*/ 471149 w 1029949"/>
              <a:gd name="connsiteY8" fmla="*/ 850900 h 1384300"/>
              <a:gd name="connsiteX9" fmla="*/ 394949 w 1029949"/>
              <a:gd name="connsiteY9" fmla="*/ 787400 h 1384300"/>
              <a:gd name="connsiteX10" fmla="*/ 293349 w 1029949"/>
              <a:gd name="connsiteY10" fmla="*/ 647700 h 1384300"/>
              <a:gd name="connsiteX11" fmla="*/ 229849 w 1029949"/>
              <a:gd name="connsiteY11" fmla="*/ 571500 h 1384300"/>
              <a:gd name="connsiteX12" fmla="*/ 204449 w 1029949"/>
              <a:gd name="connsiteY12" fmla="*/ 508000 h 1384300"/>
              <a:gd name="connsiteX13" fmla="*/ 179049 w 1029949"/>
              <a:gd name="connsiteY13" fmla="*/ 469900 h 1384300"/>
              <a:gd name="connsiteX14" fmla="*/ 166349 w 1029949"/>
              <a:gd name="connsiteY14" fmla="*/ 431800 h 1384300"/>
              <a:gd name="connsiteX15" fmla="*/ 140949 w 1029949"/>
              <a:gd name="connsiteY15" fmla="*/ 393700 h 1384300"/>
              <a:gd name="connsiteX16" fmla="*/ 128249 w 1029949"/>
              <a:gd name="connsiteY16" fmla="*/ 355600 h 1384300"/>
              <a:gd name="connsiteX17" fmla="*/ 77449 w 1029949"/>
              <a:gd name="connsiteY17" fmla="*/ 279400 h 1384300"/>
              <a:gd name="connsiteX18" fmla="*/ 52049 w 1029949"/>
              <a:gd name="connsiteY18" fmla="*/ 241300 h 1384300"/>
              <a:gd name="connsiteX19" fmla="*/ 13949 w 1029949"/>
              <a:gd name="connsiteY19" fmla="*/ 152400 h 1384300"/>
              <a:gd name="connsiteX20" fmla="*/ 1249 w 1029949"/>
              <a:gd name="connsiteY20" fmla="*/ 101600 h 1384300"/>
              <a:gd name="connsiteX21" fmla="*/ 1249 w 1029949"/>
              <a:gd name="connsiteY21" fmla="*/ 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29949" h="1384300">
                <a:moveTo>
                  <a:pt x="1029949" y="1384300"/>
                </a:moveTo>
                <a:cubicBezTo>
                  <a:pt x="1004549" y="1363133"/>
                  <a:pt x="980836" y="1339761"/>
                  <a:pt x="953749" y="1320800"/>
                </a:cubicBezTo>
                <a:cubicBezTo>
                  <a:pt x="938239" y="1309943"/>
                  <a:pt x="917493" y="1307520"/>
                  <a:pt x="902949" y="1295400"/>
                </a:cubicBezTo>
                <a:cubicBezTo>
                  <a:pt x="678163" y="1108078"/>
                  <a:pt x="877018" y="1244246"/>
                  <a:pt x="763249" y="1168400"/>
                </a:cubicBezTo>
                <a:cubicBezTo>
                  <a:pt x="746316" y="1143000"/>
                  <a:pt x="722102" y="1121160"/>
                  <a:pt x="712449" y="1092200"/>
                </a:cubicBezTo>
                <a:cubicBezTo>
                  <a:pt x="708216" y="1079500"/>
                  <a:pt x="708112" y="1064553"/>
                  <a:pt x="699749" y="1054100"/>
                </a:cubicBezTo>
                <a:cubicBezTo>
                  <a:pt x="690214" y="1042181"/>
                  <a:pt x="674349" y="1037167"/>
                  <a:pt x="661649" y="1028700"/>
                </a:cubicBezTo>
                <a:cubicBezTo>
                  <a:pt x="589682" y="920750"/>
                  <a:pt x="708216" y="1087967"/>
                  <a:pt x="560049" y="939800"/>
                </a:cubicBezTo>
                <a:cubicBezTo>
                  <a:pt x="530416" y="910167"/>
                  <a:pt x="506018" y="874146"/>
                  <a:pt x="471149" y="850900"/>
                </a:cubicBezTo>
                <a:cubicBezTo>
                  <a:pt x="437282" y="828322"/>
                  <a:pt x="421276" y="821249"/>
                  <a:pt x="394949" y="787400"/>
                </a:cubicBezTo>
                <a:cubicBezTo>
                  <a:pt x="289374" y="651661"/>
                  <a:pt x="398506" y="767879"/>
                  <a:pt x="293349" y="647700"/>
                </a:cubicBezTo>
                <a:cubicBezTo>
                  <a:pt x="260580" y="610250"/>
                  <a:pt x="251509" y="614819"/>
                  <a:pt x="229849" y="571500"/>
                </a:cubicBezTo>
                <a:cubicBezTo>
                  <a:pt x="219654" y="551110"/>
                  <a:pt x="214644" y="528390"/>
                  <a:pt x="204449" y="508000"/>
                </a:cubicBezTo>
                <a:cubicBezTo>
                  <a:pt x="197623" y="494348"/>
                  <a:pt x="185875" y="483552"/>
                  <a:pt x="179049" y="469900"/>
                </a:cubicBezTo>
                <a:cubicBezTo>
                  <a:pt x="173062" y="457926"/>
                  <a:pt x="172336" y="443774"/>
                  <a:pt x="166349" y="431800"/>
                </a:cubicBezTo>
                <a:cubicBezTo>
                  <a:pt x="159523" y="418148"/>
                  <a:pt x="147775" y="407352"/>
                  <a:pt x="140949" y="393700"/>
                </a:cubicBezTo>
                <a:cubicBezTo>
                  <a:pt x="134962" y="381726"/>
                  <a:pt x="134750" y="367302"/>
                  <a:pt x="128249" y="355600"/>
                </a:cubicBezTo>
                <a:cubicBezTo>
                  <a:pt x="113424" y="328915"/>
                  <a:pt x="94382" y="304800"/>
                  <a:pt x="77449" y="279400"/>
                </a:cubicBezTo>
                <a:cubicBezTo>
                  <a:pt x="68982" y="266700"/>
                  <a:pt x="58875" y="254952"/>
                  <a:pt x="52049" y="241300"/>
                </a:cubicBezTo>
                <a:cubicBezTo>
                  <a:pt x="29471" y="196144"/>
                  <a:pt x="26407" y="196003"/>
                  <a:pt x="13949" y="152400"/>
                </a:cubicBezTo>
                <a:cubicBezTo>
                  <a:pt x="9154" y="135617"/>
                  <a:pt x="2699" y="118994"/>
                  <a:pt x="1249" y="101600"/>
                </a:cubicBezTo>
                <a:cubicBezTo>
                  <a:pt x="-1563" y="67850"/>
                  <a:pt x="1249" y="33867"/>
                  <a:pt x="1249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18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5823">
            <a:off x="-529585" y="5201014"/>
            <a:ext cx="253216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70" name="Arc 2069"/>
          <p:cNvSpPr/>
          <p:nvPr/>
        </p:nvSpPr>
        <p:spPr bwMode="auto">
          <a:xfrm rot="19155875">
            <a:off x="3055410" y="4844827"/>
            <a:ext cx="495300" cy="561580"/>
          </a:xfrm>
          <a:prstGeom prst="arc">
            <a:avLst>
              <a:gd name="adj1" fmla="val 16200000"/>
              <a:gd name="adj2" fmla="val 1092966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1873397"/>
            <a:ext cx="4441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 use circuitry to detect the </a:t>
            </a:r>
            <a:r>
              <a:rPr lang="en-US" i="1" dirty="0" smtClean="0">
                <a:solidFill>
                  <a:schemeClr val="tx1"/>
                </a:solidFill>
              </a:rPr>
              <a:t>rising edge</a:t>
            </a:r>
            <a:r>
              <a:rPr lang="en-US" dirty="0" smtClean="0">
                <a:solidFill>
                  <a:schemeClr val="tx1"/>
                </a:solidFill>
              </a:rPr>
              <a:t> of the pulse from the Geiger tube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Set some threshold to call the edge </a:t>
            </a:r>
            <a:r>
              <a:rPr lang="en-US" i="1" dirty="0" smtClean="0">
                <a:solidFill>
                  <a:schemeClr val="tx1"/>
                </a:solidFill>
              </a:rPr>
              <a:t>risen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Send this (now digital) signal to our LEDs and the speaker to make light and nose!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52" name="Straight Connector 2051"/>
          <p:cNvCxnSpPr/>
          <p:nvPr/>
        </p:nvCxnSpPr>
        <p:spPr bwMode="auto">
          <a:xfrm>
            <a:off x="419653" y="2286000"/>
            <a:ext cx="190389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69" name="Group 2068"/>
          <p:cNvGrpSpPr/>
          <p:nvPr/>
        </p:nvGrpSpPr>
        <p:grpSpPr>
          <a:xfrm flipV="1">
            <a:off x="419653" y="2059827"/>
            <a:ext cx="1903894" cy="543673"/>
            <a:chOff x="419653" y="2844800"/>
            <a:chExt cx="1903894" cy="446002"/>
          </a:xfrm>
        </p:grpSpPr>
        <p:cxnSp>
          <p:nvCxnSpPr>
            <p:cNvPr id="95" name="Straight Connector 94"/>
            <p:cNvCxnSpPr/>
            <p:nvPr/>
          </p:nvCxnSpPr>
          <p:spPr bwMode="auto">
            <a:xfrm>
              <a:off x="419653" y="2844800"/>
              <a:ext cx="95194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7" name="Freeform 2066"/>
            <p:cNvSpPr/>
            <p:nvPr/>
          </p:nvSpPr>
          <p:spPr bwMode="auto">
            <a:xfrm>
              <a:off x="1358900" y="2844800"/>
              <a:ext cx="317500" cy="446002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1649015" y="2844800"/>
              <a:ext cx="67453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" name="Straight Arrow Connector 3"/>
          <p:cNvCxnSpPr/>
          <p:nvPr/>
        </p:nvCxnSpPr>
        <p:spPr bwMode="auto">
          <a:xfrm flipH="1" flipV="1">
            <a:off x="1362654" y="2458606"/>
            <a:ext cx="3158546" cy="519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416314" y="3409156"/>
            <a:ext cx="13779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/>
              <a:t>Public domain image.</a:t>
            </a:r>
            <a:endParaRPr lang="en-US" sz="800" b="1" dirty="0"/>
          </a:p>
        </p:txBody>
      </p:sp>
      <p:sp>
        <p:nvSpPr>
          <p:cNvPr id="24" name="Rectangle 23"/>
          <p:cNvSpPr/>
          <p:nvPr/>
        </p:nvSpPr>
        <p:spPr>
          <a:xfrm>
            <a:off x="838200" y="60960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Geiger tube photo courtesy of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Jeff </a:t>
            </a:r>
            <a:r>
              <a:rPr lang="en-US" sz="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Keyzer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Flickr.</a:t>
            </a:r>
          </a:p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 diagram © Wiley-VCH, from J. Turner, </a:t>
            </a:r>
            <a:r>
              <a:rPr lang="en-US" sz="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Atoms, Radiation, and</a:t>
            </a:r>
          </a:p>
          <a:p>
            <a:r>
              <a:rPr lang="en-US" sz="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Radiation Protection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(2007). All rights reserved. This content is</a:t>
            </a:r>
          </a:p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excluded from our Creative Commons license. For more information,</a:t>
            </a:r>
          </a:p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http://ocw.mit.edu/help/faq-fair-use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/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48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1664" y="-265265"/>
            <a:ext cx="5075239" cy="895856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76200" y="1524000"/>
            <a:ext cx="4800600" cy="2672576"/>
            <a:chOff x="-76200" y="1524000"/>
            <a:chExt cx="4800600" cy="2672576"/>
          </a:xfrm>
        </p:grpSpPr>
        <p:grpSp>
          <p:nvGrpSpPr>
            <p:cNvPr id="4" name="Group 3"/>
            <p:cNvGrpSpPr/>
            <p:nvPr/>
          </p:nvGrpSpPr>
          <p:grpSpPr>
            <a:xfrm>
              <a:off x="-76200" y="1524000"/>
              <a:ext cx="4800600" cy="2303284"/>
              <a:chOff x="-76200" y="1524000"/>
              <a:chExt cx="4800600" cy="230328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28600" y="1909942"/>
                <a:ext cx="3657600" cy="1917342"/>
                <a:chOff x="279400" y="4086007"/>
                <a:chExt cx="3657600" cy="191734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flipH="1">
                  <a:off x="279400" y="4086007"/>
                  <a:ext cx="3657600" cy="1917342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sp>
              <p:nvSpPr>
                <p:cNvPr id="11" name="Rectangle 10"/>
                <p:cNvSpPr/>
                <p:nvPr/>
              </p:nvSpPr>
              <p:spPr bwMode="auto">
                <a:xfrm>
                  <a:off x="990600" y="4301066"/>
                  <a:ext cx="609600" cy="28363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-76200" y="1524000"/>
                <a:ext cx="4800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© Wiley-VCH. All </a:t>
                </a:r>
                <a:r>
                  <a:rPr lang="en-US" sz="8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rights reserved. This content is excluded </a:t>
                </a:r>
                <a:r>
                  <a:rPr lang="en-US" sz="8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from our Creative Commons license</a:t>
                </a:r>
                <a:r>
                  <a:rPr lang="en-US" sz="8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en-US" sz="8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For </a:t>
                </a:r>
                <a:r>
                  <a:rPr lang="en-US" sz="8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more information, </a:t>
                </a:r>
                <a:r>
                  <a:rPr lang="en-US" sz="8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see </a:t>
                </a:r>
                <a:r>
                  <a:rPr lang="en-US" sz="8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hlinkClick r:id="rId5"/>
                  </a:rPr>
                  <a:t>http</a:t>
                </a:r>
                <a:r>
                  <a:rPr lang="en-US" sz="8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hlinkClick r:id="rId5"/>
                  </a:rPr>
                  <a:t>://ocw.mit.edu/help/faq-fair-use/</a:t>
                </a:r>
                <a:r>
                  <a:rPr lang="en-US" sz="8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</p:txBody>
          </p:sp>
        </p:grpSp>
        <p:sp>
          <p:nvSpPr>
            <p:cNvPr id="6" name="Right Arrow 5"/>
            <p:cNvSpPr/>
            <p:nvPr/>
          </p:nvSpPr>
          <p:spPr bwMode="auto">
            <a:xfrm rot="14249236">
              <a:off x="2167809" y="3510776"/>
              <a:ext cx="1066800" cy="304800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Let’s Re-Examine Our Circuit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86000" y="3962400"/>
            <a:ext cx="1752600" cy="990600"/>
          </a:xfrm>
          <a:prstGeom prst="rect">
            <a:avLst/>
          </a:prstGeom>
          <a:solidFill>
            <a:srgbClr val="0070C0">
              <a:alpha val="10196"/>
            </a:srgbClr>
          </a:solidFill>
          <a:ln w="9525" cap="flat" cmpd="sng" algn="ctr">
            <a:solidFill>
              <a:srgbClr val="00B05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3657600"/>
            <a:ext cx="3124200" cy="1066800"/>
          </a:xfrm>
          <a:prstGeom prst="rect">
            <a:avLst/>
          </a:prstGeom>
          <a:solidFill>
            <a:srgbClr val="FF0000">
              <a:alpha val="10196"/>
            </a:srgbClr>
          </a:solidFill>
          <a:ln w="9525" cap="flat" cmpd="sng" algn="ctr">
            <a:solidFill>
              <a:srgbClr val="C0000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95661" y="2190618"/>
            <a:ext cx="490537" cy="494360"/>
            <a:chOff x="4386262" y="1678971"/>
            <a:chExt cx="490537" cy="494360"/>
          </a:xfrm>
        </p:grpSpPr>
        <p:cxnSp>
          <p:nvCxnSpPr>
            <p:cNvPr id="15" name="Straight Connector 14"/>
            <p:cNvCxnSpPr/>
            <p:nvPr/>
          </p:nvCxnSpPr>
          <p:spPr bwMode="auto">
            <a:xfrm flipH="1">
              <a:off x="4648199" y="1926151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4386262" y="1926151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Oval 16"/>
            <p:cNvSpPr/>
            <p:nvPr/>
          </p:nvSpPr>
          <p:spPr bwMode="auto">
            <a:xfrm>
              <a:off x="4424361" y="1719014"/>
              <a:ext cx="411480" cy="41148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4631266" y="1678971"/>
              <a:ext cx="0" cy="22860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631266" y="1944731"/>
              <a:ext cx="0" cy="22860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TextBox 6"/>
          <p:cNvSpPr txBox="1"/>
          <p:nvPr/>
        </p:nvSpPr>
        <p:spPr>
          <a:xfrm>
            <a:off x="6891642" y="5257800"/>
            <a:ext cx="207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That’s our rising edge trigger!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3559672">
            <a:off x="5960726" y="4718754"/>
            <a:ext cx="1143000" cy="304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6477000"/>
            <a:ext cx="3200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Mark </a:t>
            </a:r>
            <a:r>
              <a:rPr lang="en-US" sz="9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Chilenski</a:t>
            </a:r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Used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129024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1024 0.278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Look Closer: Rising Edge Trigger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85335" y="-151735"/>
            <a:ext cx="4671756" cy="86328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914399" y="2667000"/>
            <a:ext cx="2514599" cy="2133600"/>
          </a:xfrm>
          <a:prstGeom prst="rect">
            <a:avLst/>
          </a:prstGeom>
          <a:solidFill>
            <a:srgbClr val="FF0000">
              <a:alpha val="10196"/>
            </a:srgbClr>
          </a:solidFill>
          <a:ln w="9525" cap="flat" cmpd="sng" algn="ctr">
            <a:solidFill>
              <a:srgbClr val="C0000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" y="161581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Transistor is both a switch and an inverter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97403" y="3358313"/>
            <a:ext cx="869397" cy="667085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97403" y="3581400"/>
            <a:ext cx="86939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oup 23"/>
          <p:cNvGrpSpPr/>
          <p:nvPr/>
        </p:nvGrpSpPr>
        <p:grpSpPr>
          <a:xfrm flipV="1">
            <a:off x="197403" y="3733800"/>
            <a:ext cx="869397" cy="152400"/>
            <a:chOff x="419653" y="2844800"/>
            <a:chExt cx="1903894" cy="446002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419653" y="2844800"/>
              <a:ext cx="95194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Freeform 25"/>
            <p:cNvSpPr/>
            <p:nvPr/>
          </p:nvSpPr>
          <p:spPr bwMode="auto">
            <a:xfrm>
              <a:off x="1358900" y="2844800"/>
              <a:ext cx="317500" cy="446002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1649015" y="2844800"/>
              <a:ext cx="67453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Rounded Rectangle 28"/>
          <p:cNvSpPr/>
          <p:nvPr/>
        </p:nvSpPr>
        <p:spPr bwMode="auto">
          <a:xfrm flipV="1">
            <a:off x="3931203" y="2889767"/>
            <a:ext cx="869397" cy="667085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3937000" y="3124200"/>
            <a:ext cx="86939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3931203" y="2971799"/>
            <a:ext cx="869397" cy="445854"/>
            <a:chOff x="419653" y="2844800"/>
            <a:chExt cx="1903894" cy="446002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419653" y="2844800"/>
              <a:ext cx="95194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Freeform 32"/>
            <p:cNvSpPr/>
            <p:nvPr/>
          </p:nvSpPr>
          <p:spPr bwMode="auto">
            <a:xfrm>
              <a:off x="1358900" y="2844800"/>
              <a:ext cx="317500" cy="446002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1649015" y="2844800"/>
              <a:ext cx="67453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747657" y="3417653"/>
            <a:ext cx="1092199" cy="468547"/>
          </a:xfrm>
          <a:prstGeom prst="rect">
            <a:avLst/>
          </a:prstGeom>
          <a:solidFill>
            <a:srgbClr val="FF0000">
              <a:alpha val="10196"/>
            </a:srgbClr>
          </a:solidFill>
          <a:ln w="9525" cap="flat" cmpd="sng" algn="ctr">
            <a:solidFill>
              <a:srgbClr val="C0000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600927" y="4800600"/>
            <a:ext cx="1092199" cy="468547"/>
          </a:xfrm>
          <a:prstGeom prst="rect">
            <a:avLst/>
          </a:prstGeom>
          <a:solidFill>
            <a:srgbClr val="FF0000">
              <a:alpha val="10196"/>
            </a:srgbClr>
          </a:solidFill>
          <a:ln w="9525" cap="flat" cmpd="sng" algn="ctr">
            <a:solidFill>
              <a:srgbClr val="C0000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9800" y="1524000"/>
            <a:ext cx="2476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555 timer is triggered to charge its </a:t>
            </a:r>
            <a:r>
              <a:rPr lang="en-US" sz="1800" b="1" dirty="0" smtClean="0">
                <a:solidFill>
                  <a:srgbClr val="0070C0"/>
                </a:solidFill>
              </a:rPr>
              <a:t>capacitor (charge bucket) </a:t>
            </a:r>
            <a:r>
              <a:rPr lang="en-US" sz="1800" b="1" dirty="0" smtClean="0">
                <a:solidFill>
                  <a:schemeClr val="tx1"/>
                </a:solidFill>
              </a:rPr>
              <a:t>until full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204200" y="4591726"/>
            <a:ext cx="889045" cy="818474"/>
          </a:xfrm>
          <a:prstGeom prst="rect">
            <a:avLst/>
          </a:prstGeom>
          <a:solidFill>
            <a:srgbClr val="0070C0">
              <a:alpha val="10196"/>
            </a:srgbClr>
          </a:solidFill>
          <a:ln w="9525" cap="flat" cmpd="sng" algn="ctr">
            <a:solidFill>
              <a:srgbClr val="0070C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7620000" y="2800529"/>
            <a:ext cx="762000" cy="179119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>
            <a:off x="3428999" y="3733800"/>
            <a:ext cx="3336648" cy="769524"/>
          </a:xfrm>
          <a:prstGeom prst="rect">
            <a:avLst/>
          </a:prstGeom>
          <a:solidFill>
            <a:srgbClr val="00FF00">
              <a:alpha val="10196"/>
            </a:srgbClr>
          </a:solidFill>
          <a:ln w="9525" cap="flat" cmpd="sng" algn="ctr">
            <a:solidFill>
              <a:srgbClr val="00FF0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3536394" y="3769833"/>
            <a:ext cx="869397" cy="667085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3537503" y="4004266"/>
            <a:ext cx="86939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3" name="Group 52"/>
          <p:cNvGrpSpPr/>
          <p:nvPr/>
        </p:nvGrpSpPr>
        <p:grpSpPr>
          <a:xfrm>
            <a:off x="3536394" y="3865168"/>
            <a:ext cx="869397" cy="421080"/>
            <a:chOff x="3536394" y="3894080"/>
            <a:chExt cx="869397" cy="421080"/>
          </a:xfrm>
        </p:grpSpPr>
        <p:grpSp>
          <p:nvGrpSpPr>
            <p:cNvPr id="43" name="Group 42"/>
            <p:cNvGrpSpPr/>
            <p:nvPr/>
          </p:nvGrpSpPr>
          <p:grpSpPr>
            <a:xfrm flipV="1">
              <a:off x="3536394" y="4296775"/>
              <a:ext cx="869397" cy="0"/>
              <a:chOff x="419653" y="2844800"/>
              <a:chExt cx="1903894" cy="0"/>
            </a:xfrm>
          </p:grpSpPr>
          <p:cxnSp>
            <p:nvCxnSpPr>
              <p:cNvPr id="44" name="Straight Connector 43"/>
              <p:cNvCxnSpPr/>
              <p:nvPr/>
            </p:nvCxnSpPr>
            <p:spPr bwMode="auto">
              <a:xfrm>
                <a:off x="419653" y="2844800"/>
                <a:ext cx="951947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V="1">
                <a:off x="2186917" y="2844800"/>
                <a:ext cx="136630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0" name="Straight Connector 39"/>
            <p:cNvCxnSpPr/>
            <p:nvPr/>
          </p:nvCxnSpPr>
          <p:spPr bwMode="auto">
            <a:xfrm flipV="1">
              <a:off x="3962400" y="3894080"/>
              <a:ext cx="0" cy="421022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3956050" y="3910955"/>
              <a:ext cx="401050" cy="320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4349750" y="3894138"/>
              <a:ext cx="0" cy="421022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6" name="TextBox 55"/>
          <p:cNvSpPr txBox="1"/>
          <p:nvPr/>
        </p:nvSpPr>
        <p:spPr>
          <a:xfrm>
            <a:off x="914399" y="5269147"/>
            <a:ext cx="3056694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This signal is sent to speakers and LEDs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17903581">
            <a:off x="3289258" y="4745655"/>
            <a:ext cx="838200" cy="2286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Down Arrow 57"/>
          <p:cNvSpPr/>
          <p:nvPr/>
        </p:nvSpPr>
        <p:spPr bwMode="auto">
          <a:xfrm flipV="1">
            <a:off x="5097323" y="1981200"/>
            <a:ext cx="236677" cy="990599"/>
          </a:xfrm>
          <a:prstGeom prst="downArrow">
            <a:avLst/>
          </a:prstGeom>
          <a:gradFill>
            <a:gsLst>
              <a:gs pos="0">
                <a:srgbClr val="FF0000"/>
              </a:gs>
              <a:gs pos="33000">
                <a:srgbClr val="00FF00"/>
              </a:gs>
              <a:gs pos="67000">
                <a:srgbClr val="0070C0"/>
              </a:gs>
              <a:gs pos="100000">
                <a:srgbClr val="FF00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Down Arrow 61"/>
          <p:cNvSpPr/>
          <p:nvPr/>
        </p:nvSpPr>
        <p:spPr bwMode="auto">
          <a:xfrm>
            <a:off x="4359613" y="4292393"/>
            <a:ext cx="236677" cy="99059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8" descr="http://www.hotelbarramansa.com.br/images/s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53" y="5282992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3048000" y="6643470"/>
            <a:ext cx="3200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Mark </a:t>
            </a:r>
            <a:r>
              <a:rPr lang="en-US" sz="9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Chilenski</a:t>
            </a:r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Used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2086502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29" grpId="0" animBg="1"/>
      <p:bldP spid="35" grpId="0" animBg="1"/>
      <p:bldP spid="36" grpId="0" animBg="1"/>
      <p:bldP spid="37" grpId="0"/>
      <p:bldP spid="38" grpId="0" animBg="1"/>
      <p:bldP spid="55" grpId="0" animBg="1"/>
      <p:bldP spid="41" grpId="0" animBg="1"/>
      <p:bldP spid="56" grpId="0" animBg="1"/>
      <p:bldP spid="57" grpId="0" animBg="1"/>
      <p:bldP spid="58" grpId="0" animBg="1"/>
      <p:bldP spid="58" grpId="1" animBg="1"/>
      <p:bldP spid="62" grpId="0" animBg="1"/>
      <p:bldP spid="6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t="5562" r="44501" b="13641"/>
          <a:stretch/>
        </p:blipFill>
        <p:spPr>
          <a:xfrm>
            <a:off x="3390900" y="1905000"/>
            <a:ext cx="4495800" cy="4572000"/>
          </a:xfrm>
          <a:prstGeom prst="rect">
            <a:avLst/>
          </a:prstGeom>
        </p:spPr>
      </p:pic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Our Measured Waveforms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133600" y="3352800"/>
            <a:ext cx="1295400" cy="259080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6CB23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52400" y="278189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6CB23E"/>
                </a:solidFill>
              </a:rPr>
              <a:t>Actual SBM-20 Geiger tube waveform</a:t>
            </a:r>
            <a:endParaRPr lang="en-US" sz="2000" b="1" dirty="0">
              <a:solidFill>
                <a:srgbClr val="6CB23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209800" y="5715000"/>
            <a:ext cx="1219200" cy="53340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38A0D4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8100" y="5207168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38A0D4"/>
                </a:solidFill>
              </a:rPr>
              <a:t>Pulse stretcher (sound and light) waveform</a:t>
            </a:r>
            <a:endParaRPr lang="en-US" sz="2000" b="1" dirty="0">
              <a:solidFill>
                <a:srgbClr val="38A0D4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390900" y="1905000"/>
            <a:ext cx="11811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52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Limiting Cases: High Signal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197403" y="1537559"/>
            <a:ext cx="3383997" cy="2596528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203200" y="2819396"/>
            <a:ext cx="3383997" cy="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Rounded Rectangle 40"/>
          <p:cNvSpPr/>
          <p:nvPr/>
        </p:nvSpPr>
        <p:spPr bwMode="auto">
          <a:xfrm>
            <a:off x="197403" y="4200001"/>
            <a:ext cx="3383997" cy="2596528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198512" y="5410196"/>
            <a:ext cx="3383997" cy="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4191000" y="3784502"/>
            <a:ext cx="44958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happens if LOTS of </a:t>
            </a:r>
            <a:r>
              <a:rPr lang="en-US" b="1" dirty="0" smtClean="0">
                <a:solidFill>
                  <a:srgbClr val="0070C0"/>
                </a:solidFill>
              </a:rPr>
              <a:t>counts</a:t>
            </a:r>
            <a:r>
              <a:rPr lang="en-US" b="1" dirty="0" smtClean="0">
                <a:solidFill>
                  <a:schemeClr val="tx1"/>
                </a:solidFill>
              </a:rPr>
              <a:t> come in at once?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1889401" y="1538068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2645575" y="1538068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 flipV="1">
            <a:off x="3483775" y="1538068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H="1" flipV="1">
            <a:off x="1905000" y="4199340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 flipV="1">
            <a:off x="2661174" y="4199340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 flipV="1">
            <a:off x="3499374" y="4199340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/>
          <p:cNvSpPr txBox="1"/>
          <p:nvPr/>
        </p:nvSpPr>
        <p:spPr>
          <a:xfrm>
            <a:off x="5147676" y="1747966"/>
            <a:ext cx="2582447" cy="461665"/>
          </a:xfrm>
          <a:prstGeom prst="rect">
            <a:avLst/>
          </a:prstGeom>
          <a:solidFill>
            <a:srgbClr val="00FF00">
              <a:alpha val="25098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 problem!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47675" y="6243273"/>
            <a:ext cx="2582447" cy="461665"/>
          </a:xfrm>
          <a:prstGeom prst="rect">
            <a:avLst/>
          </a:prstGeom>
          <a:solidFill>
            <a:srgbClr val="FF0000">
              <a:alpha val="25098"/>
            </a:srgb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Missed count!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 flipV="1">
            <a:off x="191606" y="1618516"/>
            <a:ext cx="3383997" cy="1735420"/>
            <a:chOff x="419653" y="2844800"/>
            <a:chExt cx="1903894" cy="446002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419653" y="2844800"/>
              <a:ext cx="95194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Freeform 63"/>
            <p:cNvSpPr/>
            <p:nvPr/>
          </p:nvSpPr>
          <p:spPr bwMode="auto">
            <a:xfrm>
              <a:off x="1358900" y="2844800"/>
              <a:ext cx="317500" cy="446002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>
              <a:off x="1649015" y="2844800"/>
              <a:ext cx="67453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197403" y="1619591"/>
            <a:ext cx="3880580" cy="1746655"/>
            <a:chOff x="197403" y="1619591"/>
            <a:chExt cx="3880580" cy="1746655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197403" y="3355011"/>
              <a:ext cx="169199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Freeform 32"/>
            <p:cNvSpPr/>
            <p:nvPr/>
          </p:nvSpPr>
          <p:spPr bwMode="auto">
            <a:xfrm flipV="1">
              <a:off x="1866828" y="1619591"/>
              <a:ext cx="564327" cy="1735420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2397721" y="3355011"/>
              <a:ext cx="29219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Freeform 65"/>
            <p:cNvSpPr/>
            <p:nvPr/>
          </p:nvSpPr>
          <p:spPr bwMode="auto">
            <a:xfrm flipV="1">
              <a:off x="2674679" y="1619591"/>
              <a:ext cx="564327" cy="1735420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 flipV="1">
              <a:off x="3513656" y="1630826"/>
              <a:ext cx="564327" cy="1735420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3228601" y="3355011"/>
              <a:ext cx="29219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198512" y="4370897"/>
            <a:ext cx="3383997" cy="1503945"/>
            <a:chOff x="3536394" y="3913553"/>
            <a:chExt cx="869397" cy="386385"/>
          </a:xfrm>
        </p:grpSpPr>
        <p:grpSp>
          <p:nvGrpSpPr>
            <p:cNvPr id="70" name="Group 69"/>
            <p:cNvGrpSpPr/>
            <p:nvPr/>
          </p:nvGrpSpPr>
          <p:grpSpPr>
            <a:xfrm flipV="1">
              <a:off x="3536394" y="4296775"/>
              <a:ext cx="869397" cy="0"/>
              <a:chOff x="419653" y="2844800"/>
              <a:chExt cx="1903894" cy="0"/>
            </a:xfrm>
          </p:grpSpPr>
          <p:cxnSp>
            <p:nvCxnSpPr>
              <p:cNvPr id="74" name="Straight Connector 73"/>
              <p:cNvCxnSpPr/>
              <p:nvPr/>
            </p:nvCxnSpPr>
            <p:spPr bwMode="auto">
              <a:xfrm>
                <a:off x="419653" y="2844800"/>
                <a:ext cx="951947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flipV="1">
                <a:off x="2186917" y="2844800"/>
                <a:ext cx="136630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71" name="Straight Connector 70"/>
            <p:cNvCxnSpPr/>
            <p:nvPr/>
          </p:nvCxnSpPr>
          <p:spPr bwMode="auto">
            <a:xfrm flipV="1">
              <a:off x="3966316" y="3917133"/>
              <a:ext cx="0" cy="382747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3962390" y="3913553"/>
              <a:ext cx="388218" cy="549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347792" y="3917191"/>
              <a:ext cx="0" cy="382747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206566" y="4365810"/>
            <a:ext cx="3387093" cy="1508807"/>
            <a:chOff x="197403" y="4366260"/>
            <a:chExt cx="3387093" cy="1508807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197403" y="5862756"/>
              <a:ext cx="169199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335504" y="5862756"/>
              <a:ext cx="18798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1870810" y="4385057"/>
              <a:ext cx="0" cy="148978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855528" y="4371122"/>
              <a:ext cx="1511080" cy="2137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3355648" y="4385282"/>
              <a:ext cx="0" cy="148978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3515668" y="4366260"/>
              <a:ext cx="0" cy="148978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501537" y="4373259"/>
              <a:ext cx="8295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Rectangle 13"/>
          <p:cNvSpPr/>
          <p:nvPr/>
        </p:nvSpPr>
        <p:spPr bwMode="auto">
          <a:xfrm>
            <a:off x="3593659" y="1537559"/>
            <a:ext cx="749741" cy="20438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9988540">
            <a:off x="3639253" y="2002734"/>
            <a:ext cx="1395806" cy="233097"/>
          </a:xfrm>
          <a:prstGeom prst="rightArrow">
            <a:avLst/>
          </a:prstGeom>
          <a:solidFill>
            <a:srgbClr val="BFFFB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ight Arrow 78"/>
          <p:cNvSpPr/>
          <p:nvPr/>
        </p:nvSpPr>
        <p:spPr bwMode="auto">
          <a:xfrm rot="11611460" flipV="1">
            <a:off x="3637666" y="6221243"/>
            <a:ext cx="1395806" cy="233097"/>
          </a:xfrm>
          <a:prstGeom prst="rightArrow">
            <a:avLst/>
          </a:prstGeom>
          <a:solidFill>
            <a:srgbClr val="FFBFB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4842736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This is known as “dead time,” a period when the detector is unresponsive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06566" y="1568791"/>
            <a:ext cx="116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GM Tube</a:t>
            </a:r>
            <a:endParaRPr lang="en-US" sz="1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206565" y="4236288"/>
            <a:ext cx="127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Pulse Stretcher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7562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15" grpId="0" animBg="1"/>
      <p:bldP spid="79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61646" y="-376757"/>
            <a:ext cx="5173110" cy="8991602"/>
          </a:xfrm>
          <a:prstGeom prst="rect">
            <a:avLst/>
          </a:prstGeom>
        </p:spPr>
      </p:pic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Questions to Start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532489"/>
            <a:ext cx="4724400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Where is the best place to extract our count rate signal?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9400" y="5435937"/>
            <a:ext cx="2514602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What is the highest count rate that we can detect?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6629400"/>
            <a:ext cx="3124200" cy="22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Mark </a:t>
            </a:r>
            <a:r>
              <a:rPr lang="en-US" sz="9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Chilenski</a:t>
            </a:r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Used with </a:t>
            </a:r>
            <a:r>
              <a:rPr lang="en-US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permission.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10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Diagram comparing paralyzable and non-paralyzable detectors, showing that paralyzable detector may miss events that are very close togeth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81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6553200" y="6553200"/>
            <a:ext cx="2133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 by MIT </a:t>
            </a:r>
            <a:r>
              <a:rPr lang="en-US" sz="9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OpenCourseWare</a:t>
            </a:r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err="1" smtClean="0"/>
              <a:t>Paralyzable</a:t>
            </a:r>
            <a:r>
              <a:rPr lang="en-US" altLang="en-US" dirty="0" smtClean="0"/>
              <a:t> vs. Non-</a:t>
            </a:r>
            <a:r>
              <a:rPr lang="en-US" altLang="en-US" dirty="0" err="1" smtClean="0"/>
              <a:t>Paralyzable</a:t>
            </a:r>
            <a:endParaRPr lang="en-US" altLang="en-US" dirty="0" smtClean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197403" y="1537559"/>
            <a:ext cx="3383997" cy="2596528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203200" y="2819396"/>
            <a:ext cx="3383997" cy="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Rounded Rectangle 40"/>
          <p:cNvSpPr/>
          <p:nvPr/>
        </p:nvSpPr>
        <p:spPr bwMode="auto">
          <a:xfrm>
            <a:off x="197403" y="4200001"/>
            <a:ext cx="3383997" cy="2596528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198512" y="5410196"/>
            <a:ext cx="3383997" cy="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1889401" y="1538068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2645575" y="1538068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 flipV="1">
            <a:off x="3483775" y="1538068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H="1" flipV="1">
            <a:off x="1905000" y="4199340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 flipV="1">
            <a:off x="2661174" y="4199340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 flipV="1">
            <a:off x="3499374" y="4199340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197403" y="1619591"/>
            <a:ext cx="3880580" cy="1746655"/>
            <a:chOff x="197403" y="1619591"/>
            <a:chExt cx="3880580" cy="1746655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197403" y="3355011"/>
              <a:ext cx="169199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Freeform 32"/>
            <p:cNvSpPr/>
            <p:nvPr/>
          </p:nvSpPr>
          <p:spPr bwMode="auto">
            <a:xfrm flipV="1">
              <a:off x="1866828" y="1619591"/>
              <a:ext cx="564327" cy="1735420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2397721" y="3355011"/>
              <a:ext cx="29219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Freeform 65"/>
            <p:cNvSpPr/>
            <p:nvPr/>
          </p:nvSpPr>
          <p:spPr bwMode="auto">
            <a:xfrm flipV="1">
              <a:off x="2674679" y="1619591"/>
              <a:ext cx="564327" cy="1735420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 flipV="1">
              <a:off x="3513656" y="1630826"/>
              <a:ext cx="564327" cy="1735420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3228601" y="3355011"/>
              <a:ext cx="29219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206566" y="4365810"/>
            <a:ext cx="3387093" cy="1508807"/>
            <a:chOff x="197403" y="4366260"/>
            <a:chExt cx="3387093" cy="1508807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197403" y="5862756"/>
              <a:ext cx="169199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335504" y="5862756"/>
              <a:ext cx="18798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1870810" y="4385057"/>
              <a:ext cx="0" cy="148978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855528" y="4371122"/>
              <a:ext cx="1511080" cy="2137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3355648" y="4385282"/>
              <a:ext cx="0" cy="148978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3515668" y="4366260"/>
              <a:ext cx="0" cy="148978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501537" y="4373259"/>
              <a:ext cx="8295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Rectangle 52"/>
          <p:cNvSpPr/>
          <p:nvPr/>
        </p:nvSpPr>
        <p:spPr bwMode="auto">
          <a:xfrm>
            <a:off x="3593659" y="1537559"/>
            <a:ext cx="749741" cy="20438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7765" y="2669058"/>
            <a:ext cx="2681181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Which applies to our cases?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66" y="1568791"/>
            <a:ext cx="116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GM Tube</a:t>
            </a:r>
            <a:endParaRPr lang="en-US" sz="1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06565" y="4236288"/>
            <a:ext cx="127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Pulse Stretcher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85413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err="1" smtClean="0"/>
              <a:t>Paralyzable</a:t>
            </a:r>
            <a:r>
              <a:rPr lang="en-US" altLang="en-US" dirty="0" smtClean="0"/>
              <a:t> vs. Non-</a:t>
            </a:r>
            <a:r>
              <a:rPr lang="en-US" altLang="en-US" dirty="0" err="1" smtClean="0"/>
              <a:t>Paralyzable</a:t>
            </a:r>
            <a:endParaRPr lang="en-US" altLang="en-US" dirty="0" smtClean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197403" y="1537559"/>
            <a:ext cx="3383997" cy="2596528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97403" y="4200001"/>
            <a:ext cx="3383997" cy="2596528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198512" y="5410196"/>
            <a:ext cx="3383997" cy="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1889401" y="1538068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2645575" y="1538068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 flipV="1">
            <a:off x="3483775" y="1538068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H="1" flipV="1">
            <a:off x="1905000" y="4199340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 flipV="1">
            <a:off x="2661174" y="4199340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 flipV="1">
            <a:off x="3499374" y="4199340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206566" y="4365810"/>
            <a:ext cx="3387093" cy="1508807"/>
            <a:chOff x="197403" y="4366260"/>
            <a:chExt cx="3387093" cy="1508807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197403" y="5862756"/>
              <a:ext cx="169199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335504" y="5862756"/>
              <a:ext cx="18798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1870810" y="4385057"/>
              <a:ext cx="0" cy="148978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855528" y="4371122"/>
              <a:ext cx="1511080" cy="2137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3355648" y="4385282"/>
              <a:ext cx="0" cy="148978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3515668" y="4366260"/>
              <a:ext cx="0" cy="148978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501537" y="4373259"/>
              <a:ext cx="8295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206566" y="1568791"/>
            <a:ext cx="116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GM Tube</a:t>
            </a:r>
            <a:endParaRPr lang="en-US" sz="1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06565" y="4236288"/>
            <a:ext cx="127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Pulse Stretcher</a:t>
            </a:r>
            <a:endParaRPr lang="en-US" sz="1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037839" y="4229900"/>
            <a:ext cx="4800601" cy="2551900"/>
            <a:chOff x="304799" y="1828801"/>
            <a:chExt cx="8788446" cy="467175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285335" y="-151735"/>
              <a:ext cx="4671756" cy="8632827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 bwMode="auto">
            <a:xfrm>
              <a:off x="5747657" y="3417653"/>
              <a:ext cx="1092199" cy="468547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9525" cap="flat" cmpd="sng" algn="ctr">
              <a:solidFill>
                <a:srgbClr val="C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600927" y="4800600"/>
              <a:ext cx="1092199" cy="468547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9525" cap="flat" cmpd="sng" algn="ctr">
              <a:solidFill>
                <a:srgbClr val="C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8204200" y="4591726"/>
              <a:ext cx="889045" cy="818474"/>
            </a:xfrm>
            <a:prstGeom prst="rect">
              <a:avLst/>
            </a:prstGeom>
            <a:solidFill>
              <a:srgbClr val="0070C0">
                <a:alpha val="10196"/>
              </a:srgbClr>
            </a:solidFill>
            <a:ln w="9525" cap="flat" cmpd="sng" algn="ctr">
              <a:solidFill>
                <a:srgbClr val="0070C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28999" y="3733800"/>
              <a:ext cx="3336648" cy="769524"/>
            </a:xfrm>
            <a:prstGeom prst="rect">
              <a:avLst/>
            </a:prstGeom>
            <a:solidFill>
              <a:srgbClr val="00FF00">
                <a:alpha val="10196"/>
              </a:srgbClr>
            </a:solidFill>
            <a:ln w="9525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3536394" y="3769833"/>
              <a:ext cx="869397" cy="667085"/>
            </a:xfrm>
            <a:prstGeom prst="roundRect">
              <a:avLst>
                <a:gd name="adj" fmla="val 2532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3537503" y="4004266"/>
              <a:ext cx="86939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6" name="Group 55"/>
            <p:cNvGrpSpPr/>
            <p:nvPr/>
          </p:nvGrpSpPr>
          <p:grpSpPr>
            <a:xfrm>
              <a:off x="3536394" y="3865168"/>
              <a:ext cx="869397" cy="421080"/>
              <a:chOff x="3536394" y="3894080"/>
              <a:chExt cx="869397" cy="421080"/>
            </a:xfrm>
          </p:grpSpPr>
          <p:grpSp>
            <p:nvGrpSpPr>
              <p:cNvPr id="57" name="Group 56"/>
              <p:cNvGrpSpPr/>
              <p:nvPr/>
            </p:nvGrpSpPr>
            <p:grpSpPr>
              <a:xfrm flipV="1">
                <a:off x="3536394" y="4296775"/>
                <a:ext cx="869397" cy="0"/>
                <a:chOff x="419653" y="2844800"/>
                <a:chExt cx="1903894" cy="0"/>
              </a:xfrm>
            </p:grpSpPr>
            <p:cxnSp>
              <p:nvCxnSpPr>
                <p:cNvPr id="61" name="Straight Connector 60"/>
                <p:cNvCxnSpPr/>
                <p:nvPr/>
              </p:nvCxnSpPr>
              <p:spPr bwMode="auto">
                <a:xfrm>
                  <a:off x="419653" y="2844800"/>
                  <a:ext cx="951947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 flipV="1">
                  <a:off x="2186917" y="2844800"/>
                  <a:ext cx="13663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3962400" y="3894080"/>
                <a:ext cx="0" cy="421022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3956050" y="3910955"/>
                <a:ext cx="401050" cy="320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4349750" y="3894138"/>
                <a:ext cx="0" cy="421022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63" name="Straight Connector 162"/>
          <p:cNvCxnSpPr/>
          <p:nvPr/>
        </p:nvCxnSpPr>
        <p:spPr bwMode="auto">
          <a:xfrm flipH="1" flipV="1">
            <a:off x="2645443" y="1564419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 flipH="1" flipV="1">
            <a:off x="3483180" y="1536898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/>
          <p:nvPr/>
        </p:nvCxnSpPr>
        <p:spPr bwMode="auto">
          <a:xfrm flipH="1" flipV="1">
            <a:off x="2671886" y="4185910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/>
          <p:nvPr/>
        </p:nvCxnSpPr>
        <p:spPr bwMode="auto">
          <a:xfrm flipH="1" flipV="1">
            <a:off x="3509623" y="4158389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3" name="Group 172"/>
          <p:cNvGrpSpPr/>
          <p:nvPr/>
        </p:nvGrpSpPr>
        <p:grpSpPr>
          <a:xfrm>
            <a:off x="215474" y="1596173"/>
            <a:ext cx="3880580" cy="1746655"/>
            <a:chOff x="197403" y="1619591"/>
            <a:chExt cx="3880580" cy="1746655"/>
          </a:xfrm>
        </p:grpSpPr>
        <p:cxnSp>
          <p:nvCxnSpPr>
            <p:cNvPr id="174" name="Straight Connector 173"/>
            <p:cNvCxnSpPr/>
            <p:nvPr/>
          </p:nvCxnSpPr>
          <p:spPr bwMode="auto">
            <a:xfrm flipV="1">
              <a:off x="197403" y="3355011"/>
              <a:ext cx="169199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5" name="Freeform 174"/>
            <p:cNvSpPr/>
            <p:nvPr/>
          </p:nvSpPr>
          <p:spPr bwMode="auto">
            <a:xfrm flipV="1">
              <a:off x="1866828" y="1619591"/>
              <a:ext cx="564327" cy="1735420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6" name="Straight Connector 175"/>
            <p:cNvCxnSpPr/>
            <p:nvPr/>
          </p:nvCxnSpPr>
          <p:spPr bwMode="auto">
            <a:xfrm>
              <a:off x="2397721" y="3355011"/>
              <a:ext cx="29219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7" name="Freeform 176"/>
            <p:cNvSpPr/>
            <p:nvPr/>
          </p:nvSpPr>
          <p:spPr bwMode="auto">
            <a:xfrm flipV="1">
              <a:off x="2674679" y="1619591"/>
              <a:ext cx="564327" cy="1735420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 flipV="1">
              <a:off x="3513656" y="1630826"/>
              <a:ext cx="564327" cy="1735420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 bwMode="auto">
            <a:xfrm>
              <a:off x="3228601" y="3355011"/>
              <a:ext cx="29219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7" name="Group 136"/>
          <p:cNvGrpSpPr/>
          <p:nvPr/>
        </p:nvGrpSpPr>
        <p:grpSpPr>
          <a:xfrm>
            <a:off x="217416" y="1596682"/>
            <a:ext cx="3870093" cy="1756703"/>
            <a:chOff x="217416" y="1596682"/>
            <a:chExt cx="3870093" cy="1756703"/>
          </a:xfrm>
        </p:grpSpPr>
        <p:sp>
          <p:nvSpPr>
            <p:cNvPr id="67" name="Freeform 66"/>
            <p:cNvSpPr/>
            <p:nvPr/>
          </p:nvSpPr>
          <p:spPr bwMode="auto">
            <a:xfrm flipV="1">
              <a:off x="3523182" y="1616537"/>
              <a:ext cx="564327" cy="1735420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015" name="Group 42014"/>
            <p:cNvGrpSpPr/>
            <p:nvPr/>
          </p:nvGrpSpPr>
          <p:grpSpPr>
            <a:xfrm>
              <a:off x="217416" y="1596682"/>
              <a:ext cx="3323396" cy="1756703"/>
              <a:chOff x="197403" y="1615629"/>
              <a:chExt cx="3323396" cy="1756703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>
                <a:off x="2595281" y="3343274"/>
                <a:ext cx="84640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6" name="Freeform 65"/>
              <p:cNvSpPr/>
              <p:nvPr/>
            </p:nvSpPr>
            <p:spPr bwMode="auto">
              <a:xfrm flipV="1">
                <a:off x="2674679" y="1619591"/>
                <a:ext cx="564327" cy="1735420"/>
              </a:xfrm>
              <a:custGeom>
                <a:avLst/>
                <a:gdLst>
                  <a:gd name="connsiteX0" fmla="*/ 0 w 952500"/>
                  <a:gd name="connsiteY0" fmla="*/ 0 h 446002"/>
                  <a:gd name="connsiteX1" fmla="*/ 114300 w 952500"/>
                  <a:gd name="connsiteY1" fmla="*/ 444500 h 446002"/>
                  <a:gd name="connsiteX2" fmla="*/ 304800 w 952500"/>
                  <a:gd name="connsiteY2" fmla="*/ 139700 h 446002"/>
                  <a:gd name="connsiteX3" fmla="*/ 952500 w 952500"/>
                  <a:gd name="connsiteY3" fmla="*/ 0 h 44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0" h="446002">
                    <a:moveTo>
                      <a:pt x="0" y="0"/>
                    </a:moveTo>
                    <a:cubicBezTo>
                      <a:pt x="31750" y="210608"/>
                      <a:pt x="63500" y="421217"/>
                      <a:pt x="114300" y="444500"/>
                    </a:cubicBezTo>
                    <a:cubicBezTo>
                      <a:pt x="165100" y="467783"/>
                      <a:pt x="165100" y="213783"/>
                      <a:pt x="304800" y="139700"/>
                    </a:cubicBezTo>
                    <a:cubicBezTo>
                      <a:pt x="444500" y="65617"/>
                      <a:pt x="698500" y="32808"/>
                      <a:pt x="952500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 bwMode="auto">
              <a:xfrm>
                <a:off x="3228601" y="3355011"/>
                <a:ext cx="292198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6" name="Freeform 185"/>
              <p:cNvSpPr/>
              <p:nvPr/>
            </p:nvSpPr>
            <p:spPr bwMode="auto">
              <a:xfrm flipV="1">
                <a:off x="2082769" y="1615629"/>
                <a:ext cx="526227" cy="1730218"/>
              </a:xfrm>
              <a:custGeom>
                <a:avLst/>
                <a:gdLst>
                  <a:gd name="connsiteX0" fmla="*/ 0 w 952500"/>
                  <a:gd name="connsiteY0" fmla="*/ 0 h 446002"/>
                  <a:gd name="connsiteX1" fmla="*/ 114300 w 952500"/>
                  <a:gd name="connsiteY1" fmla="*/ 444500 h 446002"/>
                  <a:gd name="connsiteX2" fmla="*/ 304800 w 952500"/>
                  <a:gd name="connsiteY2" fmla="*/ 139700 h 446002"/>
                  <a:gd name="connsiteX3" fmla="*/ 952500 w 952500"/>
                  <a:gd name="connsiteY3" fmla="*/ 0 h 446002"/>
                  <a:gd name="connsiteX0" fmla="*/ 0 w 888193"/>
                  <a:gd name="connsiteY0" fmla="*/ 334141 h 481177"/>
                  <a:gd name="connsiteX1" fmla="*/ 49993 w 888193"/>
                  <a:gd name="connsiteY1" fmla="*/ 444500 h 481177"/>
                  <a:gd name="connsiteX2" fmla="*/ 240493 w 888193"/>
                  <a:gd name="connsiteY2" fmla="*/ 139700 h 481177"/>
                  <a:gd name="connsiteX3" fmla="*/ 888193 w 888193"/>
                  <a:gd name="connsiteY3" fmla="*/ 0 h 481177"/>
                  <a:gd name="connsiteX0" fmla="*/ 0 w 888193"/>
                  <a:gd name="connsiteY0" fmla="*/ 334141 h 455958"/>
                  <a:gd name="connsiteX1" fmla="*/ 49993 w 888193"/>
                  <a:gd name="connsiteY1" fmla="*/ 444500 h 455958"/>
                  <a:gd name="connsiteX2" fmla="*/ 240493 w 888193"/>
                  <a:gd name="connsiteY2" fmla="*/ 139700 h 455958"/>
                  <a:gd name="connsiteX3" fmla="*/ 888193 w 888193"/>
                  <a:gd name="connsiteY3" fmla="*/ 0 h 455958"/>
                  <a:gd name="connsiteX0" fmla="*/ 0 w 888193"/>
                  <a:gd name="connsiteY0" fmla="*/ 334141 h 442680"/>
                  <a:gd name="connsiteX1" fmla="*/ 66069 w 888193"/>
                  <a:gd name="connsiteY1" fmla="*/ 428588 h 442680"/>
                  <a:gd name="connsiteX2" fmla="*/ 240493 w 888193"/>
                  <a:gd name="connsiteY2" fmla="*/ 139700 h 442680"/>
                  <a:gd name="connsiteX3" fmla="*/ 888193 w 888193"/>
                  <a:gd name="connsiteY3" fmla="*/ 0 h 442680"/>
                  <a:gd name="connsiteX0" fmla="*/ 0 w 888193"/>
                  <a:gd name="connsiteY0" fmla="*/ 334141 h 444665"/>
                  <a:gd name="connsiteX1" fmla="*/ 82146 w 888193"/>
                  <a:gd name="connsiteY1" fmla="*/ 431036 h 444665"/>
                  <a:gd name="connsiteX2" fmla="*/ 240493 w 888193"/>
                  <a:gd name="connsiteY2" fmla="*/ 139700 h 444665"/>
                  <a:gd name="connsiteX3" fmla="*/ 888193 w 888193"/>
                  <a:gd name="connsiteY3" fmla="*/ 0 h 44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8193" h="444665">
                    <a:moveTo>
                      <a:pt x="0" y="334141"/>
                    </a:moveTo>
                    <a:cubicBezTo>
                      <a:pt x="23713" y="440713"/>
                      <a:pt x="42064" y="463443"/>
                      <a:pt x="82146" y="431036"/>
                    </a:cubicBezTo>
                    <a:cubicBezTo>
                      <a:pt x="122228" y="398629"/>
                      <a:pt x="106152" y="211539"/>
                      <a:pt x="240493" y="139700"/>
                    </a:cubicBezTo>
                    <a:cubicBezTo>
                      <a:pt x="374834" y="67861"/>
                      <a:pt x="634193" y="32808"/>
                      <a:pt x="888193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 flipV="1">
                <a:off x="1985963" y="1624714"/>
                <a:ext cx="91079" cy="431301"/>
              </a:xfrm>
              <a:custGeom>
                <a:avLst/>
                <a:gdLst>
                  <a:gd name="connsiteX0" fmla="*/ 0 w 952500"/>
                  <a:gd name="connsiteY0" fmla="*/ 0 h 446002"/>
                  <a:gd name="connsiteX1" fmla="*/ 114300 w 952500"/>
                  <a:gd name="connsiteY1" fmla="*/ 444500 h 446002"/>
                  <a:gd name="connsiteX2" fmla="*/ 304800 w 952500"/>
                  <a:gd name="connsiteY2" fmla="*/ 139700 h 446002"/>
                  <a:gd name="connsiteX3" fmla="*/ 952500 w 952500"/>
                  <a:gd name="connsiteY3" fmla="*/ 0 h 446002"/>
                  <a:gd name="connsiteX0" fmla="*/ 0 w 904270"/>
                  <a:gd name="connsiteY0" fmla="*/ 336589 h 482405"/>
                  <a:gd name="connsiteX1" fmla="*/ 66070 w 904270"/>
                  <a:gd name="connsiteY1" fmla="*/ 444500 h 482405"/>
                  <a:gd name="connsiteX2" fmla="*/ 256570 w 904270"/>
                  <a:gd name="connsiteY2" fmla="*/ 139700 h 482405"/>
                  <a:gd name="connsiteX3" fmla="*/ 904270 w 904270"/>
                  <a:gd name="connsiteY3" fmla="*/ 0 h 482405"/>
                  <a:gd name="connsiteX0" fmla="*/ 0 w 256940"/>
                  <a:gd name="connsiteY0" fmla="*/ 197801 h 343617"/>
                  <a:gd name="connsiteX1" fmla="*/ 66070 w 256940"/>
                  <a:gd name="connsiteY1" fmla="*/ 305712 h 343617"/>
                  <a:gd name="connsiteX2" fmla="*/ 256570 w 256940"/>
                  <a:gd name="connsiteY2" fmla="*/ 912 h 343617"/>
                  <a:gd name="connsiteX3" fmla="*/ 148661 w 256940"/>
                  <a:gd name="connsiteY3" fmla="*/ 199025 h 343617"/>
                  <a:gd name="connsiteX0" fmla="*/ 0 w 257313"/>
                  <a:gd name="connsiteY0" fmla="*/ 197667 h 343483"/>
                  <a:gd name="connsiteX1" fmla="*/ 66070 w 257313"/>
                  <a:gd name="connsiteY1" fmla="*/ 305578 h 343483"/>
                  <a:gd name="connsiteX2" fmla="*/ 256570 w 257313"/>
                  <a:gd name="connsiteY2" fmla="*/ 778 h 343483"/>
                  <a:gd name="connsiteX3" fmla="*/ 148661 w 257313"/>
                  <a:gd name="connsiteY3" fmla="*/ 198891 h 343483"/>
                  <a:gd name="connsiteX0" fmla="*/ 0 w 153728"/>
                  <a:gd name="connsiteY0" fmla="*/ 862 h 133719"/>
                  <a:gd name="connsiteX1" fmla="*/ 66070 w 153728"/>
                  <a:gd name="connsiteY1" fmla="*/ 108773 h 133719"/>
                  <a:gd name="connsiteX2" fmla="*/ 152070 w 153728"/>
                  <a:gd name="connsiteY2" fmla="*/ 2254 h 133719"/>
                  <a:gd name="connsiteX3" fmla="*/ 148661 w 153728"/>
                  <a:gd name="connsiteY3" fmla="*/ 2086 h 133719"/>
                  <a:gd name="connsiteX0" fmla="*/ 0 w 153728"/>
                  <a:gd name="connsiteY0" fmla="*/ 862 h 110844"/>
                  <a:gd name="connsiteX1" fmla="*/ 66070 w 153728"/>
                  <a:gd name="connsiteY1" fmla="*/ 108773 h 110844"/>
                  <a:gd name="connsiteX2" fmla="*/ 152070 w 153728"/>
                  <a:gd name="connsiteY2" fmla="*/ 2254 h 110844"/>
                  <a:gd name="connsiteX3" fmla="*/ 148661 w 153728"/>
                  <a:gd name="connsiteY3" fmla="*/ 2086 h 1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28" h="110844">
                    <a:moveTo>
                      <a:pt x="0" y="862"/>
                    </a:moveTo>
                    <a:cubicBezTo>
                      <a:pt x="15673" y="135585"/>
                      <a:pt x="40725" y="108541"/>
                      <a:pt x="66070" y="108773"/>
                    </a:cubicBezTo>
                    <a:cubicBezTo>
                      <a:pt x="91415" y="109005"/>
                      <a:pt x="138305" y="20035"/>
                      <a:pt x="152070" y="2254"/>
                    </a:cubicBezTo>
                    <a:cubicBezTo>
                      <a:pt x="165835" y="-15527"/>
                      <a:pt x="87583" y="80180"/>
                      <a:pt x="148661" y="2086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 flipV="1">
                <a:off x="1869929" y="1625334"/>
                <a:ext cx="116653" cy="1746998"/>
              </a:xfrm>
              <a:custGeom>
                <a:avLst/>
                <a:gdLst>
                  <a:gd name="connsiteX0" fmla="*/ 0 w 952500"/>
                  <a:gd name="connsiteY0" fmla="*/ 0 h 446002"/>
                  <a:gd name="connsiteX1" fmla="*/ 114300 w 952500"/>
                  <a:gd name="connsiteY1" fmla="*/ 444500 h 446002"/>
                  <a:gd name="connsiteX2" fmla="*/ 304800 w 952500"/>
                  <a:gd name="connsiteY2" fmla="*/ 139700 h 446002"/>
                  <a:gd name="connsiteX3" fmla="*/ 952500 w 952500"/>
                  <a:gd name="connsiteY3" fmla="*/ 0 h 446002"/>
                  <a:gd name="connsiteX0" fmla="*/ 0 w 952500"/>
                  <a:gd name="connsiteY0" fmla="*/ 0 h 474312"/>
                  <a:gd name="connsiteX1" fmla="*/ 114300 w 952500"/>
                  <a:gd name="connsiteY1" fmla="*/ 444500 h 474312"/>
                  <a:gd name="connsiteX2" fmla="*/ 168147 w 952500"/>
                  <a:gd name="connsiteY2" fmla="*/ 385716 h 474312"/>
                  <a:gd name="connsiteX3" fmla="*/ 952500 w 952500"/>
                  <a:gd name="connsiteY3" fmla="*/ 0 h 474312"/>
                  <a:gd name="connsiteX0" fmla="*/ 0 w 952500"/>
                  <a:gd name="connsiteY0" fmla="*/ 0 h 474312"/>
                  <a:gd name="connsiteX1" fmla="*/ 114300 w 952500"/>
                  <a:gd name="connsiteY1" fmla="*/ 444500 h 474312"/>
                  <a:gd name="connsiteX2" fmla="*/ 168147 w 952500"/>
                  <a:gd name="connsiteY2" fmla="*/ 385716 h 474312"/>
                  <a:gd name="connsiteX3" fmla="*/ 952500 w 952500"/>
                  <a:gd name="connsiteY3" fmla="*/ 0 h 474312"/>
                  <a:gd name="connsiteX0" fmla="*/ 0 w 285314"/>
                  <a:gd name="connsiteY0" fmla="*/ 0 h 465324"/>
                  <a:gd name="connsiteX1" fmla="*/ 114300 w 285314"/>
                  <a:gd name="connsiteY1" fmla="*/ 444500 h 465324"/>
                  <a:gd name="connsiteX2" fmla="*/ 168147 w 285314"/>
                  <a:gd name="connsiteY2" fmla="*/ 385716 h 465324"/>
                  <a:gd name="connsiteX3" fmla="*/ 285314 w 285314"/>
                  <a:gd name="connsiteY3" fmla="*/ 325573 h 465324"/>
                  <a:gd name="connsiteX0" fmla="*/ 0 w 285314"/>
                  <a:gd name="connsiteY0" fmla="*/ 0 h 465324"/>
                  <a:gd name="connsiteX1" fmla="*/ 114300 w 285314"/>
                  <a:gd name="connsiteY1" fmla="*/ 444500 h 465324"/>
                  <a:gd name="connsiteX2" fmla="*/ 168147 w 285314"/>
                  <a:gd name="connsiteY2" fmla="*/ 385716 h 465324"/>
                  <a:gd name="connsiteX3" fmla="*/ 285314 w 285314"/>
                  <a:gd name="connsiteY3" fmla="*/ 325573 h 465324"/>
                  <a:gd name="connsiteX0" fmla="*/ 0 w 285314"/>
                  <a:gd name="connsiteY0" fmla="*/ 0 h 415764"/>
                  <a:gd name="connsiteX1" fmla="*/ 98223 w 285314"/>
                  <a:gd name="connsiteY1" fmla="*/ 384526 h 415764"/>
                  <a:gd name="connsiteX2" fmla="*/ 168147 w 285314"/>
                  <a:gd name="connsiteY2" fmla="*/ 385716 h 415764"/>
                  <a:gd name="connsiteX3" fmla="*/ 285314 w 285314"/>
                  <a:gd name="connsiteY3" fmla="*/ 325573 h 415764"/>
                  <a:gd name="connsiteX0" fmla="*/ 0 w 285314"/>
                  <a:gd name="connsiteY0" fmla="*/ 0 h 413988"/>
                  <a:gd name="connsiteX1" fmla="*/ 98223 w 285314"/>
                  <a:gd name="connsiteY1" fmla="*/ 384526 h 413988"/>
                  <a:gd name="connsiteX2" fmla="*/ 216377 w 285314"/>
                  <a:gd name="connsiteY2" fmla="*/ 380820 h 413988"/>
                  <a:gd name="connsiteX3" fmla="*/ 285314 w 285314"/>
                  <a:gd name="connsiteY3" fmla="*/ 325573 h 413988"/>
                  <a:gd name="connsiteX0" fmla="*/ 0 w 285314"/>
                  <a:gd name="connsiteY0" fmla="*/ 0 h 413988"/>
                  <a:gd name="connsiteX1" fmla="*/ 98223 w 285314"/>
                  <a:gd name="connsiteY1" fmla="*/ 384526 h 413988"/>
                  <a:gd name="connsiteX2" fmla="*/ 216377 w 285314"/>
                  <a:gd name="connsiteY2" fmla="*/ 380820 h 413988"/>
                  <a:gd name="connsiteX3" fmla="*/ 285314 w 285314"/>
                  <a:gd name="connsiteY3" fmla="*/ 325573 h 413988"/>
                  <a:gd name="connsiteX0" fmla="*/ 0 w 285314"/>
                  <a:gd name="connsiteY0" fmla="*/ 0 h 423228"/>
                  <a:gd name="connsiteX1" fmla="*/ 98223 w 285314"/>
                  <a:gd name="connsiteY1" fmla="*/ 384526 h 423228"/>
                  <a:gd name="connsiteX2" fmla="*/ 216377 w 285314"/>
                  <a:gd name="connsiteY2" fmla="*/ 380820 h 423228"/>
                  <a:gd name="connsiteX3" fmla="*/ 285314 w 285314"/>
                  <a:gd name="connsiteY3" fmla="*/ 325573 h 423228"/>
                  <a:gd name="connsiteX0" fmla="*/ 0 w 285314"/>
                  <a:gd name="connsiteY0" fmla="*/ 0 h 432330"/>
                  <a:gd name="connsiteX1" fmla="*/ 98223 w 285314"/>
                  <a:gd name="connsiteY1" fmla="*/ 384526 h 432330"/>
                  <a:gd name="connsiteX2" fmla="*/ 144031 w 285314"/>
                  <a:gd name="connsiteY2" fmla="*/ 419987 h 432330"/>
                  <a:gd name="connsiteX3" fmla="*/ 285314 w 285314"/>
                  <a:gd name="connsiteY3" fmla="*/ 325573 h 432330"/>
                  <a:gd name="connsiteX0" fmla="*/ 0 w 285314"/>
                  <a:gd name="connsiteY0" fmla="*/ 0 h 443031"/>
                  <a:gd name="connsiteX1" fmla="*/ 98223 w 285314"/>
                  <a:gd name="connsiteY1" fmla="*/ 384526 h 443031"/>
                  <a:gd name="connsiteX2" fmla="*/ 144031 w 285314"/>
                  <a:gd name="connsiteY2" fmla="*/ 419987 h 443031"/>
                  <a:gd name="connsiteX3" fmla="*/ 285314 w 285314"/>
                  <a:gd name="connsiteY3" fmla="*/ 325573 h 443031"/>
                  <a:gd name="connsiteX0" fmla="*/ 0 w 196893"/>
                  <a:gd name="connsiteY0" fmla="*/ 0 h 431358"/>
                  <a:gd name="connsiteX1" fmla="*/ 98223 w 196893"/>
                  <a:gd name="connsiteY1" fmla="*/ 384526 h 431358"/>
                  <a:gd name="connsiteX2" fmla="*/ 144031 w 196893"/>
                  <a:gd name="connsiteY2" fmla="*/ 419987 h 431358"/>
                  <a:gd name="connsiteX3" fmla="*/ 196893 w 196893"/>
                  <a:gd name="connsiteY3" fmla="*/ 340261 h 431358"/>
                  <a:gd name="connsiteX0" fmla="*/ 0 w 196893"/>
                  <a:gd name="connsiteY0" fmla="*/ 0 h 430723"/>
                  <a:gd name="connsiteX1" fmla="*/ 90184 w 196893"/>
                  <a:gd name="connsiteY1" fmla="*/ 383302 h 430723"/>
                  <a:gd name="connsiteX2" fmla="*/ 144031 w 196893"/>
                  <a:gd name="connsiteY2" fmla="*/ 419987 h 430723"/>
                  <a:gd name="connsiteX3" fmla="*/ 196893 w 196893"/>
                  <a:gd name="connsiteY3" fmla="*/ 340261 h 430723"/>
                  <a:gd name="connsiteX0" fmla="*/ 0 w 196893"/>
                  <a:gd name="connsiteY0" fmla="*/ 0 h 427226"/>
                  <a:gd name="connsiteX1" fmla="*/ 66068 w 196893"/>
                  <a:gd name="connsiteY1" fmla="*/ 375958 h 427226"/>
                  <a:gd name="connsiteX2" fmla="*/ 144031 w 196893"/>
                  <a:gd name="connsiteY2" fmla="*/ 419987 h 427226"/>
                  <a:gd name="connsiteX3" fmla="*/ 196893 w 196893"/>
                  <a:gd name="connsiteY3" fmla="*/ 340261 h 427226"/>
                  <a:gd name="connsiteX0" fmla="*/ 0 w 196893"/>
                  <a:gd name="connsiteY0" fmla="*/ 0 h 427226"/>
                  <a:gd name="connsiteX1" fmla="*/ 66068 w 196893"/>
                  <a:gd name="connsiteY1" fmla="*/ 375958 h 427226"/>
                  <a:gd name="connsiteX2" fmla="*/ 144031 w 196893"/>
                  <a:gd name="connsiteY2" fmla="*/ 419987 h 427226"/>
                  <a:gd name="connsiteX3" fmla="*/ 196893 w 196893"/>
                  <a:gd name="connsiteY3" fmla="*/ 340261 h 427226"/>
                  <a:gd name="connsiteX0" fmla="*/ 0 w 196893"/>
                  <a:gd name="connsiteY0" fmla="*/ 0 h 436154"/>
                  <a:gd name="connsiteX1" fmla="*/ 82144 w 196893"/>
                  <a:gd name="connsiteY1" fmla="*/ 393093 h 436154"/>
                  <a:gd name="connsiteX2" fmla="*/ 144031 w 196893"/>
                  <a:gd name="connsiteY2" fmla="*/ 419987 h 436154"/>
                  <a:gd name="connsiteX3" fmla="*/ 196893 w 196893"/>
                  <a:gd name="connsiteY3" fmla="*/ 340261 h 436154"/>
                  <a:gd name="connsiteX0" fmla="*/ 0 w 196893"/>
                  <a:gd name="connsiteY0" fmla="*/ 0 h 448978"/>
                  <a:gd name="connsiteX1" fmla="*/ 82144 w 196893"/>
                  <a:gd name="connsiteY1" fmla="*/ 412676 h 448978"/>
                  <a:gd name="connsiteX2" fmla="*/ 144031 w 196893"/>
                  <a:gd name="connsiteY2" fmla="*/ 419987 h 448978"/>
                  <a:gd name="connsiteX3" fmla="*/ 196893 w 196893"/>
                  <a:gd name="connsiteY3" fmla="*/ 340261 h 44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893" h="448978">
                    <a:moveTo>
                      <a:pt x="0" y="0"/>
                    </a:moveTo>
                    <a:cubicBezTo>
                      <a:pt x="31750" y="210608"/>
                      <a:pt x="58139" y="342678"/>
                      <a:pt x="82144" y="412676"/>
                    </a:cubicBezTo>
                    <a:cubicBezTo>
                      <a:pt x="106149" y="482674"/>
                      <a:pt x="124906" y="432056"/>
                      <a:pt x="144031" y="419987"/>
                    </a:cubicBezTo>
                    <a:cubicBezTo>
                      <a:pt x="163156" y="407918"/>
                      <a:pt x="143852" y="409788"/>
                      <a:pt x="196893" y="340261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197403" y="3355011"/>
                <a:ext cx="1691999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0" name="Straight Connector 29"/>
          <p:cNvCxnSpPr/>
          <p:nvPr/>
        </p:nvCxnSpPr>
        <p:spPr bwMode="auto">
          <a:xfrm>
            <a:off x="203200" y="2819396"/>
            <a:ext cx="3383997" cy="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/>
          <p:cNvSpPr/>
          <p:nvPr/>
        </p:nvSpPr>
        <p:spPr bwMode="auto">
          <a:xfrm>
            <a:off x="3593659" y="1537559"/>
            <a:ext cx="749741" cy="20438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34122" y="2097121"/>
            <a:ext cx="3657600" cy="1917342"/>
            <a:chOff x="279400" y="4086007"/>
            <a:chExt cx="3657600" cy="1917342"/>
          </a:xfrm>
        </p:grpSpPr>
        <p:grpSp>
          <p:nvGrpSpPr>
            <p:cNvPr id="82" name="Group 81"/>
            <p:cNvGrpSpPr/>
            <p:nvPr/>
          </p:nvGrpSpPr>
          <p:grpSpPr>
            <a:xfrm>
              <a:off x="279400" y="4086007"/>
              <a:ext cx="3657600" cy="1917342"/>
              <a:chOff x="279400" y="4086007"/>
              <a:chExt cx="3657600" cy="1917342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279400" y="4086007"/>
                <a:ext cx="3657600" cy="1917342"/>
              </a:xfrm>
              <a:prstGeom prst="rect">
                <a:avLst/>
              </a:prstGeom>
            </p:spPr>
          </p:pic>
          <p:sp>
            <p:nvSpPr>
              <p:cNvPr id="84" name="Rectangle 83"/>
              <p:cNvSpPr/>
              <p:nvPr/>
            </p:nvSpPr>
            <p:spPr bwMode="auto">
              <a:xfrm>
                <a:off x="990600" y="4301066"/>
                <a:ext cx="609600" cy="28363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16" y="4489625"/>
              <a:ext cx="2286000" cy="325120"/>
            </a:xfrm>
            <a:prstGeom prst="rect">
              <a:avLst/>
            </a:prstGeom>
          </p:spPr>
        </p:pic>
        <p:sp>
          <p:nvSpPr>
            <p:cNvPr id="87" name="Arc 86"/>
            <p:cNvSpPr/>
            <p:nvPr/>
          </p:nvSpPr>
          <p:spPr bwMode="auto">
            <a:xfrm rot="19155875">
              <a:off x="3055410" y="4844827"/>
              <a:ext cx="495300" cy="561580"/>
            </a:xfrm>
            <a:prstGeom prst="arc">
              <a:avLst>
                <a:gd name="adj1" fmla="val 16200000"/>
                <a:gd name="adj2" fmla="val 1092966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09247" y="1990083"/>
            <a:ext cx="1752600" cy="1752600"/>
            <a:chOff x="4419600" y="1981200"/>
            <a:chExt cx="4419600" cy="4419600"/>
          </a:xfrm>
        </p:grpSpPr>
        <p:sp>
          <p:nvSpPr>
            <p:cNvPr id="88" name="Oval 87"/>
            <p:cNvSpPr/>
            <p:nvPr/>
          </p:nvSpPr>
          <p:spPr bwMode="auto">
            <a:xfrm>
              <a:off x="4419600" y="1981200"/>
              <a:ext cx="4419600" cy="4419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506634" y="4068234"/>
              <a:ext cx="245533" cy="2455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867400" y="35065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5918200" y="35573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315200" y="32766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366000" y="33274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6303434" y="28448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6354234" y="28956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5435600" y="45212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5486400" y="45720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6303434" y="502840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6354234" y="507920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6019800" y="431376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6070600" y="436456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099300" y="250454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150100" y="255534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340600" y="4055534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391400" y="4106334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010400" y="46736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061200" y="47244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874000" y="4801129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924800" y="4851929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985000" y="56388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035800" y="56896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5511800" y="54102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5562600" y="54610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953000" y="373935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5003800" y="379015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5359400" y="28461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5410200" y="28969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6278034" y="22606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6328834" y="23114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674855" y="3085844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726769" y="313928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7835900" y="5464439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7886700" y="5515239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5969000" y="586449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6019800" y="591529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749800" y="4917678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4800600" y="4968478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8322734" y="426429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8373534" y="431509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8255000" y="32004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8305800" y="32512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4792133" y="421216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4842933" y="426296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208184" y="3961887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213908" y="3220098"/>
              <a:ext cx="98205" cy="102193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00">
                  <a:alpha val="60000"/>
                </a:srgbClr>
              </a:glo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4648110" y="3931242"/>
            <a:ext cx="3395607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Increase count rate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" name="Rounded Rectangle 166"/>
          <p:cNvSpPr/>
          <p:nvPr/>
        </p:nvSpPr>
        <p:spPr bwMode="auto">
          <a:xfrm>
            <a:off x="6179324" y="1887053"/>
            <a:ext cx="869397" cy="667085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8" name="Straight Connector 167"/>
          <p:cNvCxnSpPr/>
          <p:nvPr/>
        </p:nvCxnSpPr>
        <p:spPr bwMode="auto">
          <a:xfrm>
            <a:off x="6185121" y="2121486"/>
            <a:ext cx="86939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9" name="Group 168"/>
          <p:cNvGrpSpPr/>
          <p:nvPr/>
        </p:nvGrpSpPr>
        <p:grpSpPr>
          <a:xfrm flipV="1">
            <a:off x="6179324" y="1969085"/>
            <a:ext cx="869397" cy="445854"/>
            <a:chOff x="419653" y="2844800"/>
            <a:chExt cx="1903894" cy="446002"/>
          </a:xfrm>
        </p:grpSpPr>
        <p:cxnSp>
          <p:nvCxnSpPr>
            <p:cNvPr id="170" name="Straight Connector 169"/>
            <p:cNvCxnSpPr/>
            <p:nvPr/>
          </p:nvCxnSpPr>
          <p:spPr bwMode="auto">
            <a:xfrm>
              <a:off x="419653" y="2844800"/>
              <a:ext cx="95194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1" name="Freeform 170"/>
            <p:cNvSpPr/>
            <p:nvPr/>
          </p:nvSpPr>
          <p:spPr bwMode="auto">
            <a:xfrm>
              <a:off x="1358900" y="2844800"/>
              <a:ext cx="317500" cy="446002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 bwMode="auto">
            <a:xfrm>
              <a:off x="1649015" y="2844800"/>
              <a:ext cx="67453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9" name="Rectangle 138"/>
          <p:cNvSpPr/>
          <p:nvPr/>
        </p:nvSpPr>
        <p:spPr>
          <a:xfrm>
            <a:off x="3581400" y="1443335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Geiger tube photo courtesy of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Jeff </a:t>
            </a:r>
            <a:r>
              <a:rPr lang="en-US" sz="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Keyzer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Flickr. </a:t>
            </a:r>
            <a:b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diagram ©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Wiley-VCH.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reserved. This content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excluded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our Creative Commons license. For more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see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http://ocw.mit.edu/help/faq-fair-use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/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72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07569 -0.0023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7361 -0.0016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-9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4.07407E-6 L -0.15816 -0.0023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11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3.7037E-7 L -0.15295 -0.001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-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err="1" smtClean="0"/>
              <a:t>Paralyzable</a:t>
            </a:r>
            <a:r>
              <a:rPr lang="en-US" altLang="en-US" dirty="0" smtClean="0"/>
              <a:t> vs. Non-</a:t>
            </a:r>
            <a:r>
              <a:rPr lang="en-US" altLang="en-US" dirty="0" err="1" smtClean="0"/>
              <a:t>Paralyzable</a:t>
            </a:r>
            <a:endParaRPr lang="en-US" altLang="en-US" dirty="0" smtClean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197403" y="1537559"/>
            <a:ext cx="3383997" cy="2596528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1851301" y="1538068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2645575" y="1538068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 flipV="1">
            <a:off x="3483775" y="1538068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206566" y="1568791"/>
            <a:ext cx="116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GM Tube</a:t>
            </a:r>
            <a:endParaRPr lang="en-US" sz="1800" b="1" dirty="0"/>
          </a:p>
        </p:txBody>
      </p:sp>
      <p:cxnSp>
        <p:nvCxnSpPr>
          <p:cNvPr id="163" name="Straight Connector 162"/>
          <p:cNvCxnSpPr/>
          <p:nvPr/>
        </p:nvCxnSpPr>
        <p:spPr bwMode="auto">
          <a:xfrm flipH="1" flipV="1">
            <a:off x="2645443" y="1564419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 flipH="1" flipV="1">
            <a:off x="3483180" y="1536898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192016" y="1596682"/>
            <a:ext cx="3870093" cy="1756703"/>
            <a:chOff x="217416" y="1596682"/>
            <a:chExt cx="3870093" cy="1756703"/>
          </a:xfrm>
        </p:grpSpPr>
        <p:sp>
          <p:nvSpPr>
            <p:cNvPr id="67" name="Freeform 66"/>
            <p:cNvSpPr/>
            <p:nvPr/>
          </p:nvSpPr>
          <p:spPr bwMode="auto">
            <a:xfrm flipV="1">
              <a:off x="3523182" y="1616537"/>
              <a:ext cx="564327" cy="1735420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015" name="Group 42014"/>
            <p:cNvGrpSpPr/>
            <p:nvPr/>
          </p:nvGrpSpPr>
          <p:grpSpPr>
            <a:xfrm>
              <a:off x="217416" y="1596682"/>
              <a:ext cx="3323396" cy="1756703"/>
              <a:chOff x="197403" y="1615629"/>
              <a:chExt cx="3323396" cy="1756703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>
                <a:off x="2595281" y="3343274"/>
                <a:ext cx="84640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6" name="Freeform 65"/>
              <p:cNvSpPr/>
              <p:nvPr/>
            </p:nvSpPr>
            <p:spPr bwMode="auto">
              <a:xfrm flipV="1">
                <a:off x="2674679" y="1619591"/>
                <a:ext cx="564327" cy="1735420"/>
              </a:xfrm>
              <a:custGeom>
                <a:avLst/>
                <a:gdLst>
                  <a:gd name="connsiteX0" fmla="*/ 0 w 952500"/>
                  <a:gd name="connsiteY0" fmla="*/ 0 h 446002"/>
                  <a:gd name="connsiteX1" fmla="*/ 114300 w 952500"/>
                  <a:gd name="connsiteY1" fmla="*/ 444500 h 446002"/>
                  <a:gd name="connsiteX2" fmla="*/ 304800 w 952500"/>
                  <a:gd name="connsiteY2" fmla="*/ 139700 h 446002"/>
                  <a:gd name="connsiteX3" fmla="*/ 952500 w 952500"/>
                  <a:gd name="connsiteY3" fmla="*/ 0 h 44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0" h="446002">
                    <a:moveTo>
                      <a:pt x="0" y="0"/>
                    </a:moveTo>
                    <a:cubicBezTo>
                      <a:pt x="31750" y="210608"/>
                      <a:pt x="63500" y="421217"/>
                      <a:pt x="114300" y="444500"/>
                    </a:cubicBezTo>
                    <a:cubicBezTo>
                      <a:pt x="165100" y="467783"/>
                      <a:pt x="165100" y="213783"/>
                      <a:pt x="304800" y="139700"/>
                    </a:cubicBezTo>
                    <a:cubicBezTo>
                      <a:pt x="444500" y="65617"/>
                      <a:pt x="698500" y="32808"/>
                      <a:pt x="952500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 bwMode="auto">
              <a:xfrm>
                <a:off x="3228601" y="3355011"/>
                <a:ext cx="292198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6" name="Freeform 185"/>
              <p:cNvSpPr/>
              <p:nvPr/>
            </p:nvSpPr>
            <p:spPr bwMode="auto">
              <a:xfrm flipV="1">
                <a:off x="2082769" y="1615629"/>
                <a:ext cx="526227" cy="1730218"/>
              </a:xfrm>
              <a:custGeom>
                <a:avLst/>
                <a:gdLst>
                  <a:gd name="connsiteX0" fmla="*/ 0 w 952500"/>
                  <a:gd name="connsiteY0" fmla="*/ 0 h 446002"/>
                  <a:gd name="connsiteX1" fmla="*/ 114300 w 952500"/>
                  <a:gd name="connsiteY1" fmla="*/ 444500 h 446002"/>
                  <a:gd name="connsiteX2" fmla="*/ 304800 w 952500"/>
                  <a:gd name="connsiteY2" fmla="*/ 139700 h 446002"/>
                  <a:gd name="connsiteX3" fmla="*/ 952500 w 952500"/>
                  <a:gd name="connsiteY3" fmla="*/ 0 h 446002"/>
                  <a:gd name="connsiteX0" fmla="*/ 0 w 888193"/>
                  <a:gd name="connsiteY0" fmla="*/ 334141 h 481177"/>
                  <a:gd name="connsiteX1" fmla="*/ 49993 w 888193"/>
                  <a:gd name="connsiteY1" fmla="*/ 444500 h 481177"/>
                  <a:gd name="connsiteX2" fmla="*/ 240493 w 888193"/>
                  <a:gd name="connsiteY2" fmla="*/ 139700 h 481177"/>
                  <a:gd name="connsiteX3" fmla="*/ 888193 w 888193"/>
                  <a:gd name="connsiteY3" fmla="*/ 0 h 481177"/>
                  <a:gd name="connsiteX0" fmla="*/ 0 w 888193"/>
                  <a:gd name="connsiteY0" fmla="*/ 334141 h 455958"/>
                  <a:gd name="connsiteX1" fmla="*/ 49993 w 888193"/>
                  <a:gd name="connsiteY1" fmla="*/ 444500 h 455958"/>
                  <a:gd name="connsiteX2" fmla="*/ 240493 w 888193"/>
                  <a:gd name="connsiteY2" fmla="*/ 139700 h 455958"/>
                  <a:gd name="connsiteX3" fmla="*/ 888193 w 888193"/>
                  <a:gd name="connsiteY3" fmla="*/ 0 h 455958"/>
                  <a:gd name="connsiteX0" fmla="*/ 0 w 888193"/>
                  <a:gd name="connsiteY0" fmla="*/ 334141 h 442680"/>
                  <a:gd name="connsiteX1" fmla="*/ 66069 w 888193"/>
                  <a:gd name="connsiteY1" fmla="*/ 428588 h 442680"/>
                  <a:gd name="connsiteX2" fmla="*/ 240493 w 888193"/>
                  <a:gd name="connsiteY2" fmla="*/ 139700 h 442680"/>
                  <a:gd name="connsiteX3" fmla="*/ 888193 w 888193"/>
                  <a:gd name="connsiteY3" fmla="*/ 0 h 442680"/>
                  <a:gd name="connsiteX0" fmla="*/ 0 w 888193"/>
                  <a:gd name="connsiteY0" fmla="*/ 334141 h 444665"/>
                  <a:gd name="connsiteX1" fmla="*/ 82146 w 888193"/>
                  <a:gd name="connsiteY1" fmla="*/ 431036 h 444665"/>
                  <a:gd name="connsiteX2" fmla="*/ 240493 w 888193"/>
                  <a:gd name="connsiteY2" fmla="*/ 139700 h 444665"/>
                  <a:gd name="connsiteX3" fmla="*/ 888193 w 888193"/>
                  <a:gd name="connsiteY3" fmla="*/ 0 h 44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8193" h="444665">
                    <a:moveTo>
                      <a:pt x="0" y="334141"/>
                    </a:moveTo>
                    <a:cubicBezTo>
                      <a:pt x="23713" y="440713"/>
                      <a:pt x="42064" y="463443"/>
                      <a:pt x="82146" y="431036"/>
                    </a:cubicBezTo>
                    <a:cubicBezTo>
                      <a:pt x="122228" y="398629"/>
                      <a:pt x="106152" y="211539"/>
                      <a:pt x="240493" y="139700"/>
                    </a:cubicBezTo>
                    <a:cubicBezTo>
                      <a:pt x="374834" y="67861"/>
                      <a:pt x="634193" y="32808"/>
                      <a:pt x="888193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 flipV="1">
                <a:off x="1985963" y="1624714"/>
                <a:ext cx="91079" cy="431301"/>
              </a:xfrm>
              <a:custGeom>
                <a:avLst/>
                <a:gdLst>
                  <a:gd name="connsiteX0" fmla="*/ 0 w 952500"/>
                  <a:gd name="connsiteY0" fmla="*/ 0 h 446002"/>
                  <a:gd name="connsiteX1" fmla="*/ 114300 w 952500"/>
                  <a:gd name="connsiteY1" fmla="*/ 444500 h 446002"/>
                  <a:gd name="connsiteX2" fmla="*/ 304800 w 952500"/>
                  <a:gd name="connsiteY2" fmla="*/ 139700 h 446002"/>
                  <a:gd name="connsiteX3" fmla="*/ 952500 w 952500"/>
                  <a:gd name="connsiteY3" fmla="*/ 0 h 446002"/>
                  <a:gd name="connsiteX0" fmla="*/ 0 w 904270"/>
                  <a:gd name="connsiteY0" fmla="*/ 336589 h 482405"/>
                  <a:gd name="connsiteX1" fmla="*/ 66070 w 904270"/>
                  <a:gd name="connsiteY1" fmla="*/ 444500 h 482405"/>
                  <a:gd name="connsiteX2" fmla="*/ 256570 w 904270"/>
                  <a:gd name="connsiteY2" fmla="*/ 139700 h 482405"/>
                  <a:gd name="connsiteX3" fmla="*/ 904270 w 904270"/>
                  <a:gd name="connsiteY3" fmla="*/ 0 h 482405"/>
                  <a:gd name="connsiteX0" fmla="*/ 0 w 256940"/>
                  <a:gd name="connsiteY0" fmla="*/ 197801 h 343617"/>
                  <a:gd name="connsiteX1" fmla="*/ 66070 w 256940"/>
                  <a:gd name="connsiteY1" fmla="*/ 305712 h 343617"/>
                  <a:gd name="connsiteX2" fmla="*/ 256570 w 256940"/>
                  <a:gd name="connsiteY2" fmla="*/ 912 h 343617"/>
                  <a:gd name="connsiteX3" fmla="*/ 148661 w 256940"/>
                  <a:gd name="connsiteY3" fmla="*/ 199025 h 343617"/>
                  <a:gd name="connsiteX0" fmla="*/ 0 w 257313"/>
                  <a:gd name="connsiteY0" fmla="*/ 197667 h 343483"/>
                  <a:gd name="connsiteX1" fmla="*/ 66070 w 257313"/>
                  <a:gd name="connsiteY1" fmla="*/ 305578 h 343483"/>
                  <a:gd name="connsiteX2" fmla="*/ 256570 w 257313"/>
                  <a:gd name="connsiteY2" fmla="*/ 778 h 343483"/>
                  <a:gd name="connsiteX3" fmla="*/ 148661 w 257313"/>
                  <a:gd name="connsiteY3" fmla="*/ 198891 h 343483"/>
                  <a:gd name="connsiteX0" fmla="*/ 0 w 153728"/>
                  <a:gd name="connsiteY0" fmla="*/ 862 h 133719"/>
                  <a:gd name="connsiteX1" fmla="*/ 66070 w 153728"/>
                  <a:gd name="connsiteY1" fmla="*/ 108773 h 133719"/>
                  <a:gd name="connsiteX2" fmla="*/ 152070 w 153728"/>
                  <a:gd name="connsiteY2" fmla="*/ 2254 h 133719"/>
                  <a:gd name="connsiteX3" fmla="*/ 148661 w 153728"/>
                  <a:gd name="connsiteY3" fmla="*/ 2086 h 133719"/>
                  <a:gd name="connsiteX0" fmla="*/ 0 w 153728"/>
                  <a:gd name="connsiteY0" fmla="*/ 862 h 110844"/>
                  <a:gd name="connsiteX1" fmla="*/ 66070 w 153728"/>
                  <a:gd name="connsiteY1" fmla="*/ 108773 h 110844"/>
                  <a:gd name="connsiteX2" fmla="*/ 152070 w 153728"/>
                  <a:gd name="connsiteY2" fmla="*/ 2254 h 110844"/>
                  <a:gd name="connsiteX3" fmla="*/ 148661 w 153728"/>
                  <a:gd name="connsiteY3" fmla="*/ 2086 h 1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28" h="110844">
                    <a:moveTo>
                      <a:pt x="0" y="862"/>
                    </a:moveTo>
                    <a:cubicBezTo>
                      <a:pt x="15673" y="135585"/>
                      <a:pt x="40725" y="108541"/>
                      <a:pt x="66070" y="108773"/>
                    </a:cubicBezTo>
                    <a:cubicBezTo>
                      <a:pt x="91415" y="109005"/>
                      <a:pt x="138305" y="20035"/>
                      <a:pt x="152070" y="2254"/>
                    </a:cubicBezTo>
                    <a:cubicBezTo>
                      <a:pt x="165835" y="-15527"/>
                      <a:pt x="87583" y="80180"/>
                      <a:pt x="148661" y="2086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 flipV="1">
                <a:off x="1869929" y="1625334"/>
                <a:ext cx="116653" cy="1746998"/>
              </a:xfrm>
              <a:custGeom>
                <a:avLst/>
                <a:gdLst>
                  <a:gd name="connsiteX0" fmla="*/ 0 w 952500"/>
                  <a:gd name="connsiteY0" fmla="*/ 0 h 446002"/>
                  <a:gd name="connsiteX1" fmla="*/ 114300 w 952500"/>
                  <a:gd name="connsiteY1" fmla="*/ 444500 h 446002"/>
                  <a:gd name="connsiteX2" fmla="*/ 304800 w 952500"/>
                  <a:gd name="connsiteY2" fmla="*/ 139700 h 446002"/>
                  <a:gd name="connsiteX3" fmla="*/ 952500 w 952500"/>
                  <a:gd name="connsiteY3" fmla="*/ 0 h 446002"/>
                  <a:gd name="connsiteX0" fmla="*/ 0 w 952500"/>
                  <a:gd name="connsiteY0" fmla="*/ 0 h 474312"/>
                  <a:gd name="connsiteX1" fmla="*/ 114300 w 952500"/>
                  <a:gd name="connsiteY1" fmla="*/ 444500 h 474312"/>
                  <a:gd name="connsiteX2" fmla="*/ 168147 w 952500"/>
                  <a:gd name="connsiteY2" fmla="*/ 385716 h 474312"/>
                  <a:gd name="connsiteX3" fmla="*/ 952500 w 952500"/>
                  <a:gd name="connsiteY3" fmla="*/ 0 h 474312"/>
                  <a:gd name="connsiteX0" fmla="*/ 0 w 952500"/>
                  <a:gd name="connsiteY0" fmla="*/ 0 h 474312"/>
                  <a:gd name="connsiteX1" fmla="*/ 114300 w 952500"/>
                  <a:gd name="connsiteY1" fmla="*/ 444500 h 474312"/>
                  <a:gd name="connsiteX2" fmla="*/ 168147 w 952500"/>
                  <a:gd name="connsiteY2" fmla="*/ 385716 h 474312"/>
                  <a:gd name="connsiteX3" fmla="*/ 952500 w 952500"/>
                  <a:gd name="connsiteY3" fmla="*/ 0 h 474312"/>
                  <a:gd name="connsiteX0" fmla="*/ 0 w 285314"/>
                  <a:gd name="connsiteY0" fmla="*/ 0 h 465324"/>
                  <a:gd name="connsiteX1" fmla="*/ 114300 w 285314"/>
                  <a:gd name="connsiteY1" fmla="*/ 444500 h 465324"/>
                  <a:gd name="connsiteX2" fmla="*/ 168147 w 285314"/>
                  <a:gd name="connsiteY2" fmla="*/ 385716 h 465324"/>
                  <a:gd name="connsiteX3" fmla="*/ 285314 w 285314"/>
                  <a:gd name="connsiteY3" fmla="*/ 325573 h 465324"/>
                  <a:gd name="connsiteX0" fmla="*/ 0 w 285314"/>
                  <a:gd name="connsiteY0" fmla="*/ 0 h 465324"/>
                  <a:gd name="connsiteX1" fmla="*/ 114300 w 285314"/>
                  <a:gd name="connsiteY1" fmla="*/ 444500 h 465324"/>
                  <a:gd name="connsiteX2" fmla="*/ 168147 w 285314"/>
                  <a:gd name="connsiteY2" fmla="*/ 385716 h 465324"/>
                  <a:gd name="connsiteX3" fmla="*/ 285314 w 285314"/>
                  <a:gd name="connsiteY3" fmla="*/ 325573 h 465324"/>
                  <a:gd name="connsiteX0" fmla="*/ 0 w 285314"/>
                  <a:gd name="connsiteY0" fmla="*/ 0 h 415764"/>
                  <a:gd name="connsiteX1" fmla="*/ 98223 w 285314"/>
                  <a:gd name="connsiteY1" fmla="*/ 384526 h 415764"/>
                  <a:gd name="connsiteX2" fmla="*/ 168147 w 285314"/>
                  <a:gd name="connsiteY2" fmla="*/ 385716 h 415764"/>
                  <a:gd name="connsiteX3" fmla="*/ 285314 w 285314"/>
                  <a:gd name="connsiteY3" fmla="*/ 325573 h 415764"/>
                  <a:gd name="connsiteX0" fmla="*/ 0 w 285314"/>
                  <a:gd name="connsiteY0" fmla="*/ 0 h 413988"/>
                  <a:gd name="connsiteX1" fmla="*/ 98223 w 285314"/>
                  <a:gd name="connsiteY1" fmla="*/ 384526 h 413988"/>
                  <a:gd name="connsiteX2" fmla="*/ 216377 w 285314"/>
                  <a:gd name="connsiteY2" fmla="*/ 380820 h 413988"/>
                  <a:gd name="connsiteX3" fmla="*/ 285314 w 285314"/>
                  <a:gd name="connsiteY3" fmla="*/ 325573 h 413988"/>
                  <a:gd name="connsiteX0" fmla="*/ 0 w 285314"/>
                  <a:gd name="connsiteY0" fmla="*/ 0 h 413988"/>
                  <a:gd name="connsiteX1" fmla="*/ 98223 w 285314"/>
                  <a:gd name="connsiteY1" fmla="*/ 384526 h 413988"/>
                  <a:gd name="connsiteX2" fmla="*/ 216377 w 285314"/>
                  <a:gd name="connsiteY2" fmla="*/ 380820 h 413988"/>
                  <a:gd name="connsiteX3" fmla="*/ 285314 w 285314"/>
                  <a:gd name="connsiteY3" fmla="*/ 325573 h 413988"/>
                  <a:gd name="connsiteX0" fmla="*/ 0 w 285314"/>
                  <a:gd name="connsiteY0" fmla="*/ 0 h 423228"/>
                  <a:gd name="connsiteX1" fmla="*/ 98223 w 285314"/>
                  <a:gd name="connsiteY1" fmla="*/ 384526 h 423228"/>
                  <a:gd name="connsiteX2" fmla="*/ 216377 w 285314"/>
                  <a:gd name="connsiteY2" fmla="*/ 380820 h 423228"/>
                  <a:gd name="connsiteX3" fmla="*/ 285314 w 285314"/>
                  <a:gd name="connsiteY3" fmla="*/ 325573 h 423228"/>
                  <a:gd name="connsiteX0" fmla="*/ 0 w 285314"/>
                  <a:gd name="connsiteY0" fmla="*/ 0 h 432330"/>
                  <a:gd name="connsiteX1" fmla="*/ 98223 w 285314"/>
                  <a:gd name="connsiteY1" fmla="*/ 384526 h 432330"/>
                  <a:gd name="connsiteX2" fmla="*/ 144031 w 285314"/>
                  <a:gd name="connsiteY2" fmla="*/ 419987 h 432330"/>
                  <a:gd name="connsiteX3" fmla="*/ 285314 w 285314"/>
                  <a:gd name="connsiteY3" fmla="*/ 325573 h 432330"/>
                  <a:gd name="connsiteX0" fmla="*/ 0 w 285314"/>
                  <a:gd name="connsiteY0" fmla="*/ 0 h 443031"/>
                  <a:gd name="connsiteX1" fmla="*/ 98223 w 285314"/>
                  <a:gd name="connsiteY1" fmla="*/ 384526 h 443031"/>
                  <a:gd name="connsiteX2" fmla="*/ 144031 w 285314"/>
                  <a:gd name="connsiteY2" fmla="*/ 419987 h 443031"/>
                  <a:gd name="connsiteX3" fmla="*/ 285314 w 285314"/>
                  <a:gd name="connsiteY3" fmla="*/ 325573 h 443031"/>
                  <a:gd name="connsiteX0" fmla="*/ 0 w 196893"/>
                  <a:gd name="connsiteY0" fmla="*/ 0 h 431358"/>
                  <a:gd name="connsiteX1" fmla="*/ 98223 w 196893"/>
                  <a:gd name="connsiteY1" fmla="*/ 384526 h 431358"/>
                  <a:gd name="connsiteX2" fmla="*/ 144031 w 196893"/>
                  <a:gd name="connsiteY2" fmla="*/ 419987 h 431358"/>
                  <a:gd name="connsiteX3" fmla="*/ 196893 w 196893"/>
                  <a:gd name="connsiteY3" fmla="*/ 340261 h 431358"/>
                  <a:gd name="connsiteX0" fmla="*/ 0 w 196893"/>
                  <a:gd name="connsiteY0" fmla="*/ 0 h 430723"/>
                  <a:gd name="connsiteX1" fmla="*/ 90184 w 196893"/>
                  <a:gd name="connsiteY1" fmla="*/ 383302 h 430723"/>
                  <a:gd name="connsiteX2" fmla="*/ 144031 w 196893"/>
                  <a:gd name="connsiteY2" fmla="*/ 419987 h 430723"/>
                  <a:gd name="connsiteX3" fmla="*/ 196893 w 196893"/>
                  <a:gd name="connsiteY3" fmla="*/ 340261 h 430723"/>
                  <a:gd name="connsiteX0" fmla="*/ 0 w 196893"/>
                  <a:gd name="connsiteY0" fmla="*/ 0 h 427226"/>
                  <a:gd name="connsiteX1" fmla="*/ 66068 w 196893"/>
                  <a:gd name="connsiteY1" fmla="*/ 375958 h 427226"/>
                  <a:gd name="connsiteX2" fmla="*/ 144031 w 196893"/>
                  <a:gd name="connsiteY2" fmla="*/ 419987 h 427226"/>
                  <a:gd name="connsiteX3" fmla="*/ 196893 w 196893"/>
                  <a:gd name="connsiteY3" fmla="*/ 340261 h 427226"/>
                  <a:gd name="connsiteX0" fmla="*/ 0 w 196893"/>
                  <a:gd name="connsiteY0" fmla="*/ 0 h 427226"/>
                  <a:gd name="connsiteX1" fmla="*/ 66068 w 196893"/>
                  <a:gd name="connsiteY1" fmla="*/ 375958 h 427226"/>
                  <a:gd name="connsiteX2" fmla="*/ 144031 w 196893"/>
                  <a:gd name="connsiteY2" fmla="*/ 419987 h 427226"/>
                  <a:gd name="connsiteX3" fmla="*/ 196893 w 196893"/>
                  <a:gd name="connsiteY3" fmla="*/ 340261 h 427226"/>
                  <a:gd name="connsiteX0" fmla="*/ 0 w 196893"/>
                  <a:gd name="connsiteY0" fmla="*/ 0 h 436154"/>
                  <a:gd name="connsiteX1" fmla="*/ 82144 w 196893"/>
                  <a:gd name="connsiteY1" fmla="*/ 393093 h 436154"/>
                  <a:gd name="connsiteX2" fmla="*/ 144031 w 196893"/>
                  <a:gd name="connsiteY2" fmla="*/ 419987 h 436154"/>
                  <a:gd name="connsiteX3" fmla="*/ 196893 w 196893"/>
                  <a:gd name="connsiteY3" fmla="*/ 340261 h 436154"/>
                  <a:gd name="connsiteX0" fmla="*/ 0 w 196893"/>
                  <a:gd name="connsiteY0" fmla="*/ 0 h 448978"/>
                  <a:gd name="connsiteX1" fmla="*/ 82144 w 196893"/>
                  <a:gd name="connsiteY1" fmla="*/ 412676 h 448978"/>
                  <a:gd name="connsiteX2" fmla="*/ 144031 w 196893"/>
                  <a:gd name="connsiteY2" fmla="*/ 419987 h 448978"/>
                  <a:gd name="connsiteX3" fmla="*/ 196893 w 196893"/>
                  <a:gd name="connsiteY3" fmla="*/ 340261 h 44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893" h="448978">
                    <a:moveTo>
                      <a:pt x="0" y="0"/>
                    </a:moveTo>
                    <a:cubicBezTo>
                      <a:pt x="31750" y="210608"/>
                      <a:pt x="58139" y="342678"/>
                      <a:pt x="82144" y="412676"/>
                    </a:cubicBezTo>
                    <a:cubicBezTo>
                      <a:pt x="106149" y="482674"/>
                      <a:pt x="124906" y="432056"/>
                      <a:pt x="144031" y="419987"/>
                    </a:cubicBezTo>
                    <a:cubicBezTo>
                      <a:pt x="163156" y="407918"/>
                      <a:pt x="143852" y="409788"/>
                      <a:pt x="196893" y="340261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197403" y="3355011"/>
                <a:ext cx="1691999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0" name="Straight Connector 29"/>
          <p:cNvCxnSpPr/>
          <p:nvPr/>
        </p:nvCxnSpPr>
        <p:spPr bwMode="auto">
          <a:xfrm>
            <a:off x="203200" y="2819396"/>
            <a:ext cx="3383997" cy="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/>
          <p:cNvSpPr/>
          <p:nvPr/>
        </p:nvSpPr>
        <p:spPr bwMode="auto">
          <a:xfrm>
            <a:off x="3593659" y="1537559"/>
            <a:ext cx="749741" cy="20438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34122" y="2197458"/>
            <a:ext cx="3657600" cy="1917342"/>
            <a:chOff x="279400" y="4086007"/>
            <a:chExt cx="3657600" cy="1917342"/>
          </a:xfrm>
        </p:grpSpPr>
        <p:grpSp>
          <p:nvGrpSpPr>
            <p:cNvPr id="82" name="Group 81"/>
            <p:cNvGrpSpPr/>
            <p:nvPr/>
          </p:nvGrpSpPr>
          <p:grpSpPr>
            <a:xfrm>
              <a:off x="279400" y="4086007"/>
              <a:ext cx="3657600" cy="1917342"/>
              <a:chOff x="279400" y="4086007"/>
              <a:chExt cx="3657600" cy="1917342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279400" y="4086007"/>
                <a:ext cx="3657600" cy="1917342"/>
              </a:xfrm>
              <a:prstGeom prst="rect">
                <a:avLst/>
              </a:prstGeom>
            </p:spPr>
          </p:pic>
          <p:sp>
            <p:nvSpPr>
              <p:cNvPr id="84" name="Rectangle 83"/>
              <p:cNvSpPr/>
              <p:nvPr/>
            </p:nvSpPr>
            <p:spPr bwMode="auto">
              <a:xfrm>
                <a:off x="990600" y="4301066"/>
                <a:ext cx="609600" cy="28363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16" y="4489625"/>
              <a:ext cx="2286000" cy="325120"/>
            </a:xfrm>
            <a:prstGeom prst="rect">
              <a:avLst/>
            </a:prstGeom>
          </p:spPr>
        </p:pic>
        <p:sp>
          <p:nvSpPr>
            <p:cNvPr id="87" name="Arc 86"/>
            <p:cNvSpPr/>
            <p:nvPr/>
          </p:nvSpPr>
          <p:spPr bwMode="auto">
            <a:xfrm rot="19155875">
              <a:off x="3055410" y="4844827"/>
              <a:ext cx="495300" cy="561580"/>
            </a:xfrm>
            <a:prstGeom prst="arc">
              <a:avLst>
                <a:gd name="adj1" fmla="val 16200000"/>
                <a:gd name="adj2" fmla="val 1092966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09247" y="2090420"/>
            <a:ext cx="1752600" cy="1752600"/>
            <a:chOff x="4419600" y="1981200"/>
            <a:chExt cx="4419600" cy="4419600"/>
          </a:xfrm>
        </p:grpSpPr>
        <p:sp>
          <p:nvSpPr>
            <p:cNvPr id="88" name="Oval 87"/>
            <p:cNvSpPr/>
            <p:nvPr/>
          </p:nvSpPr>
          <p:spPr bwMode="auto">
            <a:xfrm>
              <a:off x="4419600" y="1981200"/>
              <a:ext cx="4419600" cy="4419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506634" y="4068234"/>
              <a:ext cx="245533" cy="2455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867400" y="35065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5918200" y="35573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315200" y="32766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366000" y="33274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6303434" y="28448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6354234" y="28956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5435600" y="45212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5486400" y="45720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6303434" y="502840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6354234" y="507920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6019800" y="431376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6070600" y="436456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099300" y="250454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150100" y="255534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340600" y="4055534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391400" y="4106334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010400" y="46736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061200" y="47244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874000" y="4801129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924800" y="4851929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985000" y="56388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035800" y="56896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5511800" y="54102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5562600" y="54610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953000" y="373935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5003800" y="379015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5359400" y="28461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5410200" y="28969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6278034" y="22606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6328834" y="23114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674855" y="3085844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726769" y="313928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7835900" y="5464439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7886700" y="5515239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5969000" y="586449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6019800" y="591529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749800" y="4917678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4800600" y="4968478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8322734" y="426429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8373534" y="431509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8255000" y="32004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8305800" y="325120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4792133" y="421216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4842933" y="4262966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208184" y="3961887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213908" y="3220098"/>
              <a:ext cx="98205" cy="102193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00">
                  <a:alpha val="60000"/>
                </a:srgbClr>
              </a:glo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Rounded Rectangle 166"/>
          <p:cNvSpPr/>
          <p:nvPr/>
        </p:nvSpPr>
        <p:spPr bwMode="auto">
          <a:xfrm>
            <a:off x="6179324" y="1987390"/>
            <a:ext cx="869397" cy="667085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8" name="Straight Connector 167"/>
          <p:cNvCxnSpPr/>
          <p:nvPr/>
        </p:nvCxnSpPr>
        <p:spPr bwMode="auto">
          <a:xfrm>
            <a:off x="6185121" y="2221823"/>
            <a:ext cx="86939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9" name="Group 168"/>
          <p:cNvGrpSpPr/>
          <p:nvPr/>
        </p:nvGrpSpPr>
        <p:grpSpPr>
          <a:xfrm flipV="1">
            <a:off x="6179324" y="2069422"/>
            <a:ext cx="869397" cy="445854"/>
            <a:chOff x="419653" y="2844800"/>
            <a:chExt cx="1903894" cy="446002"/>
          </a:xfrm>
        </p:grpSpPr>
        <p:cxnSp>
          <p:nvCxnSpPr>
            <p:cNvPr id="170" name="Straight Connector 169"/>
            <p:cNvCxnSpPr/>
            <p:nvPr/>
          </p:nvCxnSpPr>
          <p:spPr bwMode="auto">
            <a:xfrm>
              <a:off x="419653" y="2844800"/>
              <a:ext cx="95194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1" name="Freeform 170"/>
            <p:cNvSpPr/>
            <p:nvPr/>
          </p:nvSpPr>
          <p:spPr bwMode="auto">
            <a:xfrm>
              <a:off x="1358900" y="2844800"/>
              <a:ext cx="317500" cy="446002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 bwMode="auto">
            <a:xfrm>
              <a:off x="1649015" y="2844800"/>
              <a:ext cx="67453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609601" y="4343400"/>
            <a:ext cx="7842864" cy="230832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Very rapid radiation events keep the ion current high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This maintains the circuit voltage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above the rising edge trigger threshold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 GM tube is therefore </a:t>
            </a:r>
            <a:r>
              <a:rPr lang="en-US" b="1" dirty="0" err="1" smtClean="0">
                <a:solidFill>
                  <a:schemeClr val="tx1"/>
                </a:solidFill>
              </a:rPr>
              <a:t>paralyzable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but its dead time is very </a:t>
            </a:r>
            <a:r>
              <a:rPr lang="en-US" b="1" dirty="0" smtClean="0">
                <a:solidFill>
                  <a:schemeClr val="tx1"/>
                </a:solidFill>
              </a:rPr>
              <a:t>low</a:t>
            </a:r>
            <a:r>
              <a:rPr lang="en-US" dirty="0" smtClean="0">
                <a:solidFill>
                  <a:schemeClr val="tx1"/>
                </a:solidFill>
              </a:rPr>
              <a:t> (&lt;1</a:t>
            </a:r>
            <a:r>
              <a:rPr lang="el-GR" dirty="0" smtClean="0">
                <a:solidFill>
                  <a:schemeClr val="tx1"/>
                </a:solidFill>
              </a:rPr>
              <a:t>μ</a:t>
            </a:r>
            <a:r>
              <a:rPr lang="en-US" dirty="0" smtClean="0">
                <a:solidFill>
                  <a:schemeClr val="tx1"/>
                </a:solidFill>
              </a:rPr>
              <a:t>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600200" y="2656723"/>
            <a:ext cx="849026" cy="330186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solidFill>
              <a:srgbClr val="C00000">
                <a:alpha val="2509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581400" y="1443335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Geiger tube photo courtesy of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Jeff </a:t>
            </a:r>
            <a:r>
              <a:rPr lang="en-US" sz="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Keyzer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Flickr. </a:t>
            </a:r>
            <a:b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diagram ©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Wiley-VCH.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reserved. This content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excluded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our Creative Commons license. For more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see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http://ocw.mit.edu/help/faq-fair-use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/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83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07569 -0.002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4.07407E-6 L -0.15816 -0.002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err="1" smtClean="0"/>
              <a:t>Paralyzable</a:t>
            </a:r>
            <a:r>
              <a:rPr lang="en-US" altLang="en-US" dirty="0" smtClean="0"/>
              <a:t> vs. Non-</a:t>
            </a:r>
            <a:r>
              <a:rPr lang="en-US" altLang="en-US" dirty="0" err="1" smtClean="0"/>
              <a:t>Paralyzable</a:t>
            </a:r>
            <a:endParaRPr lang="en-US" altLang="en-US" dirty="0" smtClean="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197403" y="4200001"/>
            <a:ext cx="3383997" cy="2596528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198512" y="5410196"/>
            <a:ext cx="3383997" cy="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H="1" flipV="1">
            <a:off x="1905000" y="4199340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 flipV="1">
            <a:off x="2661174" y="4199340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 flipV="1">
            <a:off x="3499374" y="4199340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206566" y="4365810"/>
            <a:ext cx="3387093" cy="1508807"/>
            <a:chOff x="197403" y="4366260"/>
            <a:chExt cx="3387093" cy="1508807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197403" y="5862756"/>
              <a:ext cx="169199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335504" y="5862756"/>
              <a:ext cx="18798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1870810" y="4385057"/>
              <a:ext cx="0" cy="148978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855528" y="4371122"/>
              <a:ext cx="1511080" cy="2137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3355648" y="4385282"/>
              <a:ext cx="0" cy="148978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3515668" y="4366260"/>
              <a:ext cx="0" cy="148978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501537" y="4373259"/>
              <a:ext cx="8295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5" name="TextBox 54"/>
          <p:cNvSpPr txBox="1"/>
          <p:nvPr/>
        </p:nvSpPr>
        <p:spPr>
          <a:xfrm>
            <a:off x="206565" y="4236288"/>
            <a:ext cx="127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Pulse Stretcher</a:t>
            </a:r>
            <a:endParaRPr lang="en-US" sz="1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037839" y="4199340"/>
            <a:ext cx="4800601" cy="2551900"/>
            <a:chOff x="304799" y="1828801"/>
            <a:chExt cx="8788446" cy="467175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285335" y="-151735"/>
              <a:ext cx="4671756" cy="8632827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 bwMode="auto">
            <a:xfrm>
              <a:off x="5747657" y="3417653"/>
              <a:ext cx="1092199" cy="468547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9525" cap="flat" cmpd="sng" algn="ctr">
              <a:solidFill>
                <a:srgbClr val="C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600927" y="4800600"/>
              <a:ext cx="1092199" cy="468547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9525" cap="flat" cmpd="sng" algn="ctr">
              <a:solidFill>
                <a:srgbClr val="C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8204200" y="4591726"/>
              <a:ext cx="889045" cy="818474"/>
            </a:xfrm>
            <a:prstGeom prst="rect">
              <a:avLst/>
            </a:prstGeom>
            <a:solidFill>
              <a:srgbClr val="0070C0">
                <a:alpha val="10196"/>
              </a:srgbClr>
            </a:solidFill>
            <a:ln w="9525" cap="flat" cmpd="sng" algn="ctr">
              <a:solidFill>
                <a:srgbClr val="0070C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28999" y="3733800"/>
              <a:ext cx="3336648" cy="769524"/>
            </a:xfrm>
            <a:prstGeom prst="rect">
              <a:avLst/>
            </a:prstGeom>
            <a:solidFill>
              <a:srgbClr val="00FF00">
                <a:alpha val="10196"/>
              </a:srgbClr>
            </a:solidFill>
            <a:ln w="9525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3536394" y="3769833"/>
              <a:ext cx="869397" cy="667085"/>
            </a:xfrm>
            <a:prstGeom prst="roundRect">
              <a:avLst>
                <a:gd name="adj" fmla="val 2532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3537503" y="4004266"/>
              <a:ext cx="86939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6" name="Group 55"/>
            <p:cNvGrpSpPr/>
            <p:nvPr/>
          </p:nvGrpSpPr>
          <p:grpSpPr>
            <a:xfrm>
              <a:off x="3536394" y="3865168"/>
              <a:ext cx="869397" cy="421080"/>
              <a:chOff x="3536394" y="3894080"/>
              <a:chExt cx="869397" cy="421080"/>
            </a:xfrm>
          </p:grpSpPr>
          <p:grpSp>
            <p:nvGrpSpPr>
              <p:cNvPr id="57" name="Group 56"/>
              <p:cNvGrpSpPr/>
              <p:nvPr/>
            </p:nvGrpSpPr>
            <p:grpSpPr>
              <a:xfrm flipV="1">
                <a:off x="3536394" y="4296775"/>
                <a:ext cx="869397" cy="0"/>
                <a:chOff x="419653" y="2844800"/>
                <a:chExt cx="1903894" cy="0"/>
              </a:xfrm>
            </p:grpSpPr>
            <p:cxnSp>
              <p:nvCxnSpPr>
                <p:cNvPr id="61" name="Straight Connector 60"/>
                <p:cNvCxnSpPr/>
                <p:nvPr/>
              </p:nvCxnSpPr>
              <p:spPr bwMode="auto">
                <a:xfrm>
                  <a:off x="419653" y="2844800"/>
                  <a:ext cx="951947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 flipV="1">
                  <a:off x="2186917" y="2844800"/>
                  <a:ext cx="13663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3962400" y="3894080"/>
                <a:ext cx="0" cy="421022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3956050" y="3910955"/>
                <a:ext cx="401050" cy="320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4349750" y="3894138"/>
                <a:ext cx="0" cy="421022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65" name="Straight Connector 164"/>
          <p:cNvCxnSpPr/>
          <p:nvPr/>
        </p:nvCxnSpPr>
        <p:spPr bwMode="auto">
          <a:xfrm flipH="1" flipV="1">
            <a:off x="2671886" y="4185910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/>
          <p:nvPr/>
        </p:nvCxnSpPr>
        <p:spPr bwMode="auto">
          <a:xfrm flipH="1" flipV="1">
            <a:off x="3509623" y="4158389"/>
            <a:ext cx="21425" cy="25965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TextBox 137"/>
          <p:cNvSpPr txBox="1"/>
          <p:nvPr/>
        </p:nvSpPr>
        <p:spPr>
          <a:xfrm>
            <a:off x="650568" y="1625466"/>
            <a:ext cx="7842864" cy="230832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Very rapid radiation events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don’t re-trigger capacitor discharge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 additional time is spent at logic high voltage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 pulse stretcher is therefore </a:t>
            </a:r>
            <a:r>
              <a:rPr lang="en-US" b="1" dirty="0" smtClean="0">
                <a:solidFill>
                  <a:schemeClr val="tx1"/>
                </a:solidFill>
              </a:rPr>
              <a:t>non-</a:t>
            </a:r>
            <a:r>
              <a:rPr lang="en-US" b="1" dirty="0" err="1" smtClean="0">
                <a:solidFill>
                  <a:schemeClr val="tx1"/>
                </a:solidFill>
              </a:rPr>
              <a:t>paralyzable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but its dead time is very </a:t>
            </a:r>
            <a:r>
              <a:rPr lang="en-US" b="1" dirty="0" smtClean="0">
                <a:solidFill>
                  <a:schemeClr val="tx1"/>
                </a:solidFill>
              </a:rPr>
              <a:t>high</a:t>
            </a:r>
            <a:r>
              <a:rPr lang="en-US" dirty="0" smtClean="0">
                <a:solidFill>
                  <a:schemeClr val="tx1"/>
                </a:solidFill>
              </a:rPr>
              <a:t> (~1.5ms)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91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7361 -0.001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-9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3.7037E-7 L -0.15295 -0.001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-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336B388-8E04-4499-8AD5-F96C5B7070FC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Thinking Ahead for the Lab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9106" y="3429000"/>
            <a:ext cx="8205788" cy="143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190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9063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794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9063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9063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9063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9063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9063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9063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9063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9063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92100" indent="-239713" eaLnBrk="1" hangingPunct="1">
              <a:buClr>
                <a:srgbClr val="008000"/>
              </a:buClr>
              <a:buSzPct val="45000"/>
              <a:buFont typeface="Wingdings" panose="05000000000000000000" pitchFamily="2" charset="2"/>
              <a:buChar char=""/>
              <a:tabLst>
                <a:tab pos="344488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</a:pPr>
            <a:r>
              <a:rPr lang="en-US" altLang="en-US" sz="3000" dirty="0" smtClean="0">
                <a:solidFill>
                  <a:srgbClr val="000000"/>
                </a:solidFill>
              </a:rPr>
              <a:t>How will you characterize GM dead time?</a:t>
            </a:r>
          </a:p>
          <a:p>
            <a:pPr marL="52387" eaLnBrk="1" hangingPunct="1">
              <a:buClr>
                <a:srgbClr val="008000"/>
              </a:buClr>
              <a:buSzPct val="45000"/>
              <a:tabLst>
                <a:tab pos="344488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</a:pPr>
            <a:endParaRPr lang="en-US" altLang="en-US" sz="3000" dirty="0" smtClean="0">
              <a:solidFill>
                <a:srgbClr val="000000"/>
              </a:solidFill>
            </a:endParaRPr>
          </a:p>
          <a:p>
            <a:pPr marL="292100" indent="-239713" eaLnBrk="1" hangingPunct="1">
              <a:buClr>
                <a:srgbClr val="008000"/>
              </a:buClr>
              <a:buSzPct val="45000"/>
              <a:buFont typeface="Wingdings" panose="05000000000000000000" pitchFamily="2" charset="2"/>
              <a:buChar char=""/>
              <a:tabLst>
                <a:tab pos="344488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</a:pPr>
            <a:endParaRPr lang="en-US" altLang="en-US" sz="1200" dirty="0">
              <a:solidFill>
                <a:srgbClr val="000000"/>
              </a:solidFill>
            </a:endParaRPr>
          </a:p>
          <a:p>
            <a:pPr marL="292100" indent="-239713" eaLnBrk="1" hangingPunct="1">
              <a:buClr>
                <a:srgbClr val="008000"/>
              </a:buClr>
              <a:buSzPct val="45000"/>
              <a:buFont typeface="Wingdings" panose="05000000000000000000" pitchFamily="2" charset="2"/>
              <a:buChar char=""/>
              <a:tabLst>
                <a:tab pos="344488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</a:pPr>
            <a:r>
              <a:rPr lang="en-US" altLang="en-US" sz="3000" dirty="0" smtClean="0">
                <a:solidFill>
                  <a:srgbClr val="000000"/>
                </a:solidFill>
              </a:rPr>
              <a:t>How will you characterize pulse stretcher dead time?</a:t>
            </a:r>
            <a:endParaRPr lang="en-US" altLang="en-US" sz="3000" dirty="0">
              <a:solidFill>
                <a:srgbClr val="000000"/>
              </a:solidFill>
            </a:endParaRPr>
          </a:p>
          <a:p>
            <a:pPr marL="52387" eaLnBrk="1" hangingPunct="1">
              <a:buClr>
                <a:srgbClr val="008000"/>
              </a:buClr>
              <a:buSzPct val="45000"/>
              <a:tabLst>
                <a:tab pos="344488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</a:pPr>
            <a:endParaRPr lang="en-US" altLang="en-US" sz="3000" dirty="0" smtClean="0">
              <a:solidFill>
                <a:srgbClr val="000000"/>
              </a:solidFill>
            </a:endParaRPr>
          </a:p>
          <a:p>
            <a:pPr marL="292100" indent="-239713" eaLnBrk="1" hangingPunct="1">
              <a:buClr>
                <a:srgbClr val="008000"/>
              </a:buClr>
              <a:buSzPct val="45000"/>
              <a:buFont typeface="Wingdings" panose="05000000000000000000" pitchFamily="2" charset="2"/>
              <a:buChar char=""/>
              <a:tabLst>
                <a:tab pos="344488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</a:pPr>
            <a:r>
              <a:rPr lang="en-US" altLang="en-US" sz="3000" dirty="0" smtClean="0">
                <a:solidFill>
                  <a:srgbClr val="000000"/>
                </a:solidFill>
              </a:rPr>
              <a:t>Where on your circuit will you connect the computer to measure counts?</a:t>
            </a:r>
          </a:p>
          <a:p>
            <a:pPr marL="292100" indent="-239713" eaLnBrk="1" hangingPunct="1">
              <a:buClr>
                <a:srgbClr val="008000"/>
              </a:buClr>
              <a:buSzPct val="45000"/>
              <a:buFont typeface="Wingdings" panose="05000000000000000000" pitchFamily="2" charset="2"/>
              <a:buChar char=""/>
              <a:tabLst>
                <a:tab pos="344488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</a:pPr>
            <a:endParaRPr lang="en-US" altLang="en-US" sz="3000" dirty="0">
              <a:solidFill>
                <a:srgbClr val="000000"/>
              </a:solidFill>
            </a:endParaRPr>
          </a:p>
          <a:p>
            <a:pPr marL="292100" indent="-239713" eaLnBrk="1" hangingPunct="1">
              <a:buClr>
                <a:srgbClr val="008000"/>
              </a:buClr>
              <a:buSzPct val="45000"/>
              <a:buFont typeface="Wingdings" panose="05000000000000000000" pitchFamily="2" charset="2"/>
              <a:buChar char=""/>
              <a:tabLst>
                <a:tab pos="344488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</a:pPr>
            <a:r>
              <a:rPr lang="en-US" altLang="en-US" sz="3000" dirty="0" smtClean="0">
                <a:solidFill>
                  <a:srgbClr val="000000"/>
                </a:solidFill>
              </a:rPr>
              <a:t>What other sources of dead time exist in the system? </a:t>
            </a:r>
            <a:r>
              <a:rPr lang="en-US" altLang="en-US" sz="3000" i="1" dirty="0" smtClean="0">
                <a:solidFill>
                  <a:srgbClr val="000000"/>
                </a:solidFill>
              </a:rPr>
              <a:t>Hint: There are some!</a:t>
            </a:r>
            <a:endParaRPr lang="en-US" alt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27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18109EF-411B-414B-A988-F5160B226364}" type="slidenum">
              <a:rPr lang="en-US" altLang="en-US" sz="1200">
                <a:solidFill>
                  <a:srgbClr val="FFFFF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120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grpSp>
        <p:nvGrpSpPr>
          <p:cNvPr id="66563" name="Group 2"/>
          <p:cNvGrpSpPr>
            <a:grpSpLocks/>
          </p:cNvGrpSpPr>
          <p:nvPr/>
        </p:nvGrpSpPr>
        <p:grpSpPr bwMode="auto">
          <a:xfrm>
            <a:off x="682625" y="3333750"/>
            <a:ext cx="8075613" cy="1693863"/>
            <a:chOff x="430" y="2100"/>
            <a:chExt cx="5087" cy="1067"/>
          </a:xfrm>
        </p:grpSpPr>
        <p:pic>
          <p:nvPicPr>
            <p:cNvPr id="6656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2100"/>
              <a:ext cx="5087" cy="1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565" name="Text Box 4"/>
            <p:cNvSpPr txBox="1">
              <a:spLocks noChangeArrowheads="1"/>
            </p:cNvSpPr>
            <p:nvPr/>
          </p:nvSpPr>
          <p:spPr bwMode="auto">
            <a:xfrm>
              <a:off x="430" y="2100"/>
              <a:ext cx="5087" cy="1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05/14/12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751344"/>
            <a:ext cx="7848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MITOpenCourseWare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://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ocw.mit.edu</a:t>
            </a:r>
            <a:endParaRPr lang="en-US" sz="1000" dirty="0" smtClean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000" dirty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000" dirty="0" smtClean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dirty="0" smtClean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22.S902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Do-It-Yourself (DIY) Geiger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Counters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January IAP 2015</a:t>
            </a:r>
          </a:p>
          <a:p>
            <a:endParaRPr lang="en-US" sz="1000" dirty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000" dirty="0" smtClean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000" dirty="0" smtClean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000" dirty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000" dirty="0" smtClean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dirty="0" smtClean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information about citing these materials or our Terms of Use, visit: 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http://ocw.mit.edu/terms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7243AB-264B-4DFE-96BE-D9FEA46A824E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Motivation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974850"/>
            <a:ext cx="8382000" cy="4300538"/>
          </a:xfrm>
        </p:spPr>
        <p:txBody>
          <a:bodyPr lIns="0" tIns="0" rIns="0" bIns="0" anchor="ctr"/>
          <a:lstStyle/>
          <a:p>
            <a:pPr marL="358775" indent="-177800" eaLnBrk="1" hangingPunct="1">
              <a:lnSpc>
                <a:spcPct val="90000"/>
              </a:lnSpc>
              <a:buClr>
                <a:srgbClr val="008000"/>
              </a:buClr>
              <a:buSzPct val="60000"/>
              <a:buFont typeface="Wingdings" panose="05000000000000000000" pitchFamily="2" charset="2"/>
              <a:buChar char=""/>
              <a:tabLst>
                <a:tab pos="358775" algn="l"/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</a:tabLst>
            </a:pPr>
            <a:r>
              <a:rPr lang="en-US" altLang="en-US" dirty="0" smtClean="0"/>
              <a:t>Understand how ionization chambers, and specifically Geiger tubes, function</a:t>
            </a:r>
          </a:p>
          <a:p>
            <a:pPr marL="358775" indent="-177800" eaLnBrk="1" hangingPunct="1">
              <a:lnSpc>
                <a:spcPct val="90000"/>
              </a:lnSpc>
              <a:buClr>
                <a:srgbClr val="008000"/>
              </a:buClr>
              <a:buSzPct val="60000"/>
              <a:buFont typeface="Wingdings" panose="05000000000000000000" pitchFamily="2" charset="2"/>
              <a:buChar char=""/>
              <a:tabLst>
                <a:tab pos="358775" algn="l"/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</a:tabLst>
            </a:pPr>
            <a:endParaRPr lang="en-US" altLang="en-US" dirty="0"/>
          </a:p>
          <a:p>
            <a:pPr marL="358775" indent="-177800" eaLnBrk="1" hangingPunct="1">
              <a:lnSpc>
                <a:spcPct val="90000"/>
              </a:lnSpc>
              <a:buClr>
                <a:srgbClr val="008000"/>
              </a:buClr>
              <a:buSzPct val="60000"/>
              <a:buFont typeface="Wingdings" panose="05000000000000000000" pitchFamily="2" charset="2"/>
              <a:buChar char=""/>
              <a:tabLst>
                <a:tab pos="358775" algn="l"/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</a:tabLst>
            </a:pPr>
            <a:r>
              <a:rPr lang="en-US" altLang="en-US" dirty="0" smtClean="0"/>
              <a:t>Learn the mechanism of “dead time” in detectors, and how it limits them</a:t>
            </a:r>
          </a:p>
          <a:p>
            <a:pPr marL="358775" indent="-177800" eaLnBrk="1" hangingPunct="1">
              <a:lnSpc>
                <a:spcPct val="90000"/>
              </a:lnSpc>
              <a:buClr>
                <a:srgbClr val="008000"/>
              </a:buClr>
              <a:buSzPct val="60000"/>
              <a:buFont typeface="Wingdings" panose="05000000000000000000" pitchFamily="2" charset="2"/>
              <a:buChar char=""/>
              <a:tabLst>
                <a:tab pos="358775" algn="l"/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</a:tabLst>
            </a:pPr>
            <a:endParaRPr lang="en-US" altLang="en-US" dirty="0"/>
          </a:p>
          <a:p>
            <a:pPr marL="358775" indent="-177800" eaLnBrk="1" hangingPunct="1">
              <a:lnSpc>
                <a:spcPct val="90000"/>
              </a:lnSpc>
              <a:buClr>
                <a:srgbClr val="008000"/>
              </a:buClr>
              <a:buSzPct val="60000"/>
              <a:buFont typeface="Wingdings" panose="05000000000000000000" pitchFamily="2" charset="2"/>
              <a:buChar char=""/>
              <a:tabLst>
                <a:tab pos="358775" algn="l"/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</a:tabLst>
            </a:pPr>
            <a:r>
              <a:rPr lang="en-US" altLang="en-US" dirty="0" smtClean="0"/>
              <a:t>Characterize detectors as </a:t>
            </a:r>
            <a:r>
              <a:rPr lang="en-US" altLang="en-US" dirty="0" err="1" smtClean="0"/>
              <a:t>paralyzable</a:t>
            </a:r>
            <a:r>
              <a:rPr lang="en-US" altLang="en-US" dirty="0" smtClean="0"/>
              <a:t> or not</a:t>
            </a:r>
          </a:p>
          <a:p>
            <a:pPr marL="358775" indent="-177800" eaLnBrk="1" hangingPunct="1">
              <a:lnSpc>
                <a:spcPct val="90000"/>
              </a:lnSpc>
              <a:buClr>
                <a:srgbClr val="008000"/>
              </a:buClr>
              <a:buSzPct val="60000"/>
              <a:buFont typeface="Wingdings" panose="05000000000000000000" pitchFamily="2" charset="2"/>
              <a:buChar char=""/>
              <a:tabLst>
                <a:tab pos="358775" algn="l"/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</a:tabLst>
            </a:pPr>
            <a:endParaRPr lang="en-US" altLang="en-US" dirty="0"/>
          </a:p>
          <a:p>
            <a:pPr marL="358775" indent="-177800" eaLnBrk="1" hangingPunct="1">
              <a:lnSpc>
                <a:spcPct val="90000"/>
              </a:lnSpc>
              <a:buClr>
                <a:srgbClr val="008000"/>
              </a:buClr>
              <a:buSzPct val="60000"/>
              <a:buFont typeface="Wingdings" panose="05000000000000000000" pitchFamily="2" charset="2"/>
              <a:buChar char=""/>
              <a:tabLst>
                <a:tab pos="358775" algn="l"/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</a:tabLst>
            </a:pPr>
            <a:r>
              <a:rPr lang="en-US" altLang="en-US" dirty="0" smtClean="0"/>
              <a:t>Predict how dead time will affect counting output and statistics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Geiger-Müller Tubes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600200"/>
            <a:ext cx="9144000" cy="3281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7778" r="7500" b="32222"/>
          <a:stretch/>
        </p:blipFill>
        <p:spPr>
          <a:xfrm>
            <a:off x="12700" y="4882031"/>
            <a:ext cx="4572000" cy="1940943"/>
          </a:xfrm>
          <a:prstGeom prst="rect">
            <a:avLst/>
          </a:prstGeom>
        </p:spPr>
      </p:pic>
      <p:pic>
        <p:nvPicPr>
          <p:cNvPr id="1026" name="Picture 2" descr="http://www.imagesco.com/geiger/gmt-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22097" r="4105" b="44944"/>
          <a:stretch/>
        </p:blipFill>
        <p:spPr bwMode="auto">
          <a:xfrm>
            <a:off x="2438400" y="3581400"/>
            <a:ext cx="563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4343400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An SBM-20U tube, showing the wire anode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7400" y="5991977"/>
            <a:ext cx="212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Our SBM-20 Geiger tubes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4572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Images SI, Inc. </a:t>
            </a:r>
            <a:r>
              <a:rPr lang="en-US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 </a:t>
            </a:r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permission.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Our SBM-20 </a:t>
            </a:r>
            <a:r>
              <a:rPr lang="en-US" altLang="en-US" dirty="0"/>
              <a:t>Geiger-Müller </a:t>
            </a:r>
            <a:r>
              <a:rPr lang="en-US" altLang="en-US" dirty="0" smtClean="0"/>
              <a:t>Tubes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648199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Wall thickness:</a:t>
            </a:r>
            <a:r>
              <a:rPr lang="en-US" dirty="0" smtClean="0">
                <a:solidFill>
                  <a:schemeClr val="tx1"/>
                </a:solidFill>
              </a:rPr>
              <a:t>	50</a:t>
            </a:r>
            <a:r>
              <a:rPr lang="el-GR" dirty="0" smtClean="0">
                <a:solidFill>
                  <a:schemeClr val="tx1"/>
                </a:solidFill>
              </a:rPr>
              <a:t>μ</a:t>
            </a:r>
            <a:r>
              <a:rPr lang="en-US" dirty="0" smtClean="0">
                <a:solidFill>
                  <a:schemeClr val="tx1"/>
                </a:solidFill>
              </a:rPr>
              <a:t>m steel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Wall Density:</a:t>
            </a:r>
            <a:r>
              <a:rPr lang="en-US" dirty="0" smtClean="0">
                <a:solidFill>
                  <a:schemeClr val="tx1"/>
                </a:solidFill>
              </a:rPr>
              <a:t>		8 g/cm</a:t>
            </a:r>
            <a:r>
              <a:rPr lang="en-US" baseline="30000" dirty="0" smtClean="0">
                <a:solidFill>
                  <a:schemeClr val="tx1"/>
                </a:solidFill>
              </a:rPr>
              <a:t>3</a:t>
            </a:r>
            <a:endParaRPr lang="en-US" u="sng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Assume </a:t>
            </a:r>
            <a:r>
              <a:rPr lang="en-US" u="sng" dirty="0">
                <a:solidFill>
                  <a:schemeClr val="tx1"/>
                </a:solidFill>
              </a:rPr>
              <a:t>1 </a:t>
            </a:r>
            <a:r>
              <a:rPr lang="en-US" u="sng" dirty="0" err="1">
                <a:solidFill>
                  <a:schemeClr val="tx1"/>
                </a:solidFill>
              </a:rPr>
              <a:t>atm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chemeClr val="tx1"/>
                </a:solidFill>
              </a:rPr>
              <a:t>equal gas mixture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6600" y="52945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For more information, see: </a:t>
            </a:r>
            <a:r>
              <a:rPr lang="en-US" sz="18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1800" b="1" dirty="0">
                <a:solidFill>
                  <a:schemeClr val="tx1"/>
                </a:solidFill>
                <a:hlinkClick r:id="rId3"/>
              </a:rPr>
              <a:t>://www.gstube.com/data/2398/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pocketmagic.net/wp-content/uploads/2013/10/SBM20-300x1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976821"/>
            <a:ext cx="4572000" cy="20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7778" r="7500" b="32222"/>
          <a:stretch/>
        </p:blipFill>
        <p:spPr>
          <a:xfrm>
            <a:off x="0" y="1862521"/>
            <a:ext cx="4572000" cy="19409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49800" y="4034392"/>
            <a:ext cx="41878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Tube diagram © source unknown. </a:t>
            </a:r>
            <a:r>
              <a:rPr lang="en-US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</a:t>
            </a:r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rights reserved. This content </a:t>
            </a:r>
            <a:r>
              <a:rPr lang="en-US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</a:p>
          <a:p>
            <a:r>
              <a:rPr lang="en-US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excluded </a:t>
            </a:r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our Creative Commons license. For more </a:t>
            </a:r>
            <a:r>
              <a:rPr lang="en-US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information,</a:t>
            </a:r>
          </a:p>
          <a:p>
            <a:r>
              <a:rPr lang="en-US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</a:t>
            </a:r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http://ocw.mit.edu/help/faq-fair-use</a:t>
            </a:r>
            <a:r>
              <a:rPr lang="en-US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/</a:t>
            </a:r>
            <a:r>
              <a:rPr lang="en-US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46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4419600" y="1981200"/>
            <a:ext cx="4419600" cy="4419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6868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Ionization Chambers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506634" y="4068234"/>
            <a:ext cx="245533" cy="24553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clker.com/cliparts/0/4/d/6/12588372492043489890mothinator_Oscilloscope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3728"/>
            <a:ext cx="3962400" cy="21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867400" y="35065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918200" y="35573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366000" y="3327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303434" y="28448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354234" y="2895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435600" y="4521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486400" y="45720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303434" y="502840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354234" y="507920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19800" y="4313767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070600" y="4364567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99300" y="250454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50100" y="255534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340600" y="405553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91400" y="410633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010400" y="4673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061200" y="4724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874000" y="480112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924800" y="485192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85000" y="56388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035800" y="5689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511800" y="5410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562600" y="54610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953000" y="373935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003800" y="379015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359400" y="28461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410200" y="28969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278034" y="2260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328834" y="2311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674855" y="308584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726769" y="313928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835900" y="546443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886700" y="551523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969000" y="58644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019800" y="59152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749800" y="4917678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800600" y="4968478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322734" y="42642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373534" y="43150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255000" y="3200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8305800" y="3251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792133" y="421216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842933" y="426296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184" y="396188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1940223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32800" y="256212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31000" y="158593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51500" y="172377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37100" y="2270142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07933" y="3044858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064" name="Group 2063"/>
          <p:cNvGrpSpPr/>
          <p:nvPr/>
        </p:nvGrpSpPr>
        <p:grpSpPr>
          <a:xfrm>
            <a:off x="8026400" y="3323630"/>
            <a:ext cx="1363134" cy="487693"/>
            <a:chOff x="8026400" y="3323630"/>
            <a:chExt cx="1363134" cy="487693"/>
          </a:xfrm>
        </p:grpSpPr>
        <p:sp>
          <p:nvSpPr>
            <p:cNvPr id="43" name="Oval 42"/>
            <p:cNvSpPr/>
            <p:nvPr/>
          </p:nvSpPr>
          <p:spPr bwMode="auto">
            <a:xfrm>
              <a:off x="8026400" y="36081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8077200" y="3658923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763000" y="3323630"/>
              <a:ext cx="626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–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8834968" y="4264290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583084" y="5096074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64500" y="576065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15201" y="620640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26202" y="6320134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48300" y="616996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98999" y="5595688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01584" y="478657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24841" y="3866431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9653" y="1873397"/>
            <a:ext cx="1903894" cy="1460850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49" name="Straight Connector 2048"/>
          <p:cNvCxnSpPr>
            <a:stCxn id="11" idx="1"/>
          </p:cNvCxnSpPr>
          <p:nvPr/>
        </p:nvCxnSpPr>
        <p:spPr bwMode="auto">
          <a:xfrm>
            <a:off x="419653" y="2603822"/>
            <a:ext cx="1903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57" name="Group 2056"/>
          <p:cNvGrpSpPr/>
          <p:nvPr/>
        </p:nvGrpSpPr>
        <p:grpSpPr>
          <a:xfrm>
            <a:off x="279400" y="4086007"/>
            <a:ext cx="3657600" cy="1917342"/>
            <a:chOff x="279400" y="4086007"/>
            <a:chExt cx="3657600" cy="1917342"/>
          </a:xfrm>
        </p:grpSpPr>
        <p:pic>
          <p:nvPicPr>
            <p:cNvPr id="2055" name="Picture 20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79400" y="4086007"/>
              <a:ext cx="3657600" cy="1917342"/>
            </a:xfrm>
            <a:prstGeom prst="rect">
              <a:avLst/>
            </a:prstGeom>
          </p:spPr>
        </p:pic>
        <p:sp>
          <p:nvSpPr>
            <p:cNvPr id="2056" name="Rectangle 2055"/>
            <p:cNvSpPr/>
            <p:nvPr/>
          </p:nvSpPr>
          <p:spPr bwMode="auto">
            <a:xfrm>
              <a:off x="990600" y="4301066"/>
              <a:ext cx="609600" cy="2836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8" name="Picture 20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6" y="4489625"/>
            <a:ext cx="2286000" cy="325120"/>
          </a:xfrm>
          <a:prstGeom prst="rect">
            <a:avLst/>
          </a:prstGeom>
        </p:spPr>
      </p:pic>
      <p:sp>
        <p:nvSpPr>
          <p:cNvPr id="2060" name="Freeform 2059"/>
          <p:cNvSpPr/>
          <p:nvPr/>
        </p:nvSpPr>
        <p:spPr bwMode="auto">
          <a:xfrm>
            <a:off x="2743200" y="3340027"/>
            <a:ext cx="1130300" cy="2247973"/>
          </a:xfrm>
          <a:custGeom>
            <a:avLst/>
            <a:gdLst>
              <a:gd name="connsiteX0" fmla="*/ 952500 w 1130300"/>
              <a:gd name="connsiteY0" fmla="*/ 2247973 h 2247973"/>
              <a:gd name="connsiteX1" fmla="*/ 977900 w 1130300"/>
              <a:gd name="connsiteY1" fmla="*/ 2184473 h 2247973"/>
              <a:gd name="connsiteX2" fmla="*/ 1003300 w 1130300"/>
              <a:gd name="connsiteY2" fmla="*/ 2095573 h 2247973"/>
              <a:gd name="connsiteX3" fmla="*/ 1028700 w 1130300"/>
              <a:gd name="connsiteY3" fmla="*/ 2057473 h 2247973"/>
              <a:gd name="connsiteX4" fmla="*/ 1054100 w 1130300"/>
              <a:gd name="connsiteY4" fmla="*/ 1955873 h 2247973"/>
              <a:gd name="connsiteX5" fmla="*/ 1066800 w 1130300"/>
              <a:gd name="connsiteY5" fmla="*/ 1905073 h 2247973"/>
              <a:gd name="connsiteX6" fmla="*/ 1079500 w 1130300"/>
              <a:gd name="connsiteY6" fmla="*/ 1854273 h 2247973"/>
              <a:gd name="connsiteX7" fmla="*/ 1092200 w 1130300"/>
              <a:gd name="connsiteY7" fmla="*/ 1816173 h 2247973"/>
              <a:gd name="connsiteX8" fmla="*/ 1104900 w 1130300"/>
              <a:gd name="connsiteY8" fmla="*/ 1714573 h 2247973"/>
              <a:gd name="connsiteX9" fmla="*/ 1117600 w 1130300"/>
              <a:gd name="connsiteY9" fmla="*/ 1651073 h 2247973"/>
              <a:gd name="connsiteX10" fmla="*/ 1130300 w 1130300"/>
              <a:gd name="connsiteY10" fmla="*/ 1536773 h 2247973"/>
              <a:gd name="connsiteX11" fmla="*/ 1117600 w 1130300"/>
              <a:gd name="connsiteY11" fmla="*/ 1320873 h 2247973"/>
              <a:gd name="connsiteX12" fmla="*/ 1104900 w 1130300"/>
              <a:gd name="connsiteY12" fmla="*/ 1282773 h 2247973"/>
              <a:gd name="connsiteX13" fmla="*/ 1092200 w 1130300"/>
              <a:gd name="connsiteY13" fmla="*/ 1231973 h 2247973"/>
              <a:gd name="connsiteX14" fmla="*/ 1079500 w 1130300"/>
              <a:gd name="connsiteY14" fmla="*/ 1193873 h 2247973"/>
              <a:gd name="connsiteX15" fmla="*/ 1041400 w 1130300"/>
              <a:gd name="connsiteY15" fmla="*/ 1155773 h 2247973"/>
              <a:gd name="connsiteX16" fmla="*/ 1003300 w 1130300"/>
              <a:gd name="connsiteY16" fmla="*/ 1066873 h 2247973"/>
              <a:gd name="connsiteX17" fmla="*/ 977900 w 1130300"/>
              <a:gd name="connsiteY17" fmla="*/ 990673 h 2247973"/>
              <a:gd name="connsiteX18" fmla="*/ 927100 w 1130300"/>
              <a:gd name="connsiteY18" fmla="*/ 914473 h 2247973"/>
              <a:gd name="connsiteX19" fmla="*/ 901700 w 1130300"/>
              <a:gd name="connsiteY19" fmla="*/ 863673 h 2247973"/>
              <a:gd name="connsiteX20" fmla="*/ 812800 w 1130300"/>
              <a:gd name="connsiteY20" fmla="*/ 736673 h 2247973"/>
              <a:gd name="connsiteX21" fmla="*/ 787400 w 1130300"/>
              <a:gd name="connsiteY21" fmla="*/ 698573 h 2247973"/>
              <a:gd name="connsiteX22" fmla="*/ 749300 w 1130300"/>
              <a:gd name="connsiteY22" fmla="*/ 673173 h 2247973"/>
              <a:gd name="connsiteX23" fmla="*/ 711200 w 1130300"/>
              <a:gd name="connsiteY23" fmla="*/ 635073 h 2247973"/>
              <a:gd name="connsiteX24" fmla="*/ 673100 w 1130300"/>
              <a:gd name="connsiteY24" fmla="*/ 609673 h 2247973"/>
              <a:gd name="connsiteX25" fmla="*/ 635000 w 1130300"/>
              <a:gd name="connsiteY25" fmla="*/ 558873 h 2247973"/>
              <a:gd name="connsiteX26" fmla="*/ 596900 w 1130300"/>
              <a:gd name="connsiteY26" fmla="*/ 520773 h 2247973"/>
              <a:gd name="connsiteX27" fmla="*/ 571500 w 1130300"/>
              <a:gd name="connsiteY27" fmla="*/ 482673 h 2247973"/>
              <a:gd name="connsiteX28" fmla="*/ 533400 w 1130300"/>
              <a:gd name="connsiteY28" fmla="*/ 457273 h 2247973"/>
              <a:gd name="connsiteX29" fmla="*/ 495300 w 1130300"/>
              <a:gd name="connsiteY29" fmla="*/ 419173 h 2247973"/>
              <a:gd name="connsiteX30" fmla="*/ 444500 w 1130300"/>
              <a:gd name="connsiteY30" fmla="*/ 381073 h 2247973"/>
              <a:gd name="connsiteX31" fmla="*/ 406400 w 1130300"/>
              <a:gd name="connsiteY31" fmla="*/ 355673 h 2247973"/>
              <a:gd name="connsiteX32" fmla="*/ 292100 w 1130300"/>
              <a:gd name="connsiteY32" fmla="*/ 241373 h 2247973"/>
              <a:gd name="connsiteX33" fmla="*/ 241300 w 1130300"/>
              <a:gd name="connsiteY33" fmla="*/ 190573 h 2247973"/>
              <a:gd name="connsiteX34" fmla="*/ 203200 w 1130300"/>
              <a:gd name="connsiteY34" fmla="*/ 165173 h 2247973"/>
              <a:gd name="connsiteX35" fmla="*/ 165100 w 1130300"/>
              <a:gd name="connsiteY35" fmla="*/ 127073 h 2247973"/>
              <a:gd name="connsiteX36" fmla="*/ 114300 w 1130300"/>
              <a:gd name="connsiteY36" fmla="*/ 101673 h 2247973"/>
              <a:gd name="connsiteX37" fmla="*/ 76200 w 1130300"/>
              <a:gd name="connsiteY37" fmla="*/ 63573 h 2247973"/>
              <a:gd name="connsiteX38" fmla="*/ 38100 w 1130300"/>
              <a:gd name="connsiteY38" fmla="*/ 38173 h 2247973"/>
              <a:gd name="connsiteX39" fmla="*/ 0 w 1130300"/>
              <a:gd name="connsiteY39" fmla="*/ 73 h 224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30300" h="2247973">
                <a:moveTo>
                  <a:pt x="952500" y="2247973"/>
                </a:moveTo>
                <a:cubicBezTo>
                  <a:pt x="960967" y="2226806"/>
                  <a:pt x="970691" y="2206100"/>
                  <a:pt x="977900" y="2184473"/>
                </a:cubicBezTo>
                <a:cubicBezTo>
                  <a:pt x="986038" y="2160058"/>
                  <a:pt x="991069" y="2120034"/>
                  <a:pt x="1003300" y="2095573"/>
                </a:cubicBezTo>
                <a:cubicBezTo>
                  <a:pt x="1010126" y="2081921"/>
                  <a:pt x="1020233" y="2070173"/>
                  <a:pt x="1028700" y="2057473"/>
                </a:cubicBezTo>
                <a:lnTo>
                  <a:pt x="1054100" y="1955873"/>
                </a:lnTo>
                <a:lnTo>
                  <a:pt x="1066800" y="1905073"/>
                </a:lnTo>
                <a:cubicBezTo>
                  <a:pt x="1071033" y="1888140"/>
                  <a:pt x="1073980" y="1870832"/>
                  <a:pt x="1079500" y="1854273"/>
                </a:cubicBezTo>
                <a:lnTo>
                  <a:pt x="1092200" y="1816173"/>
                </a:lnTo>
                <a:cubicBezTo>
                  <a:pt x="1096433" y="1782306"/>
                  <a:pt x="1099710" y="1748306"/>
                  <a:pt x="1104900" y="1714573"/>
                </a:cubicBezTo>
                <a:cubicBezTo>
                  <a:pt x="1108182" y="1693238"/>
                  <a:pt x="1114547" y="1672442"/>
                  <a:pt x="1117600" y="1651073"/>
                </a:cubicBezTo>
                <a:cubicBezTo>
                  <a:pt x="1123021" y="1613124"/>
                  <a:pt x="1126067" y="1574873"/>
                  <a:pt x="1130300" y="1536773"/>
                </a:cubicBezTo>
                <a:cubicBezTo>
                  <a:pt x="1126067" y="1464806"/>
                  <a:pt x="1124773" y="1392606"/>
                  <a:pt x="1117600" y="1320873"/>
                </a:cubicBezTo>
                <a:cubicBezTo>
                  <a:pt x="1116268" y="1307552"/>
                  <a:pt x="1108578" y="1295645"/>
                  <a:pt x="1104900" y="1282773"/>
                </a:cubicBezTo>
                <a:cubicBezTo>
                  <a:pt x="1100105" y="1265990"/>
                  <a:pt x="1096995" y="1248756"/>
                  <a:pt x="1092200" y="1231973"/>
                </a:cubicBezTo>
                <a:cubicBezTo>
                  <a:pt x="1088522" y="1219101"/>
                  <a:pt x="1086926" y="1205012"/>
                  <a:pt x="1079500" y="1193873"/>
                </a:cubicBezTo>
                <a:cubicBezTo>
                  <a:pt x="1069537" y="1178929"/>
                  <a:pt x="1054100" y="1168473"/>
                  <a:pt x="1041400" y="1155773"/>
                </a:cubicBezTo>
                <a:cubicBezTo>
                  <a:pt x="1000519" y="1033131"/>
                  <a:pt x="1066074" y="1223807"/>
                  <a:pt x="1003300" y="1066873"/>
                </a:cubicBezTo>
                <a:cubicBezTo>
                  <a:pt x="993356" y="1042014"/>
                  <a:pt x="992752" y="1012950"/>
                  <a:pt x="977900" y="990673"/>
                </a:cubicBezTo>
                <a:cubicBezTo>
                  <a:pt x="960967" y="965273"/>
                  <a:pt x="940752" y="941777"/>
                  <a:pt x="927100" y="914473"/>
                </a:cubicBezTo>
                <a:cubicBezTo>
                  <a:pt x="918633" y="897540"/>
                  <a:pt x="911440" y="879907"/>
                  <a:pt x="901700" y="863673"/>
                </a:cubicBezTo>
                <a:cubicBezTo>
                  <a:pt x="857906" y="790683"/>
                  <a:pt x="856217" y="797457"/>
                  <a:pt x="812800" y="736673"/>
                </a:cubicBezTo>
                <a:cubicBezTo>
                  <a:pt x="803928" y="724253"/>
                  <a:pt x="798193" y="709366"/>
                  <a:pt x="787400" y="698573"/>
                </a:cubicBezTo>
                <a:cubicBezTo>
                  <a:pt x="776607" y="687780"/>
                  <a:pt x="761026" y="682944"/>
                  <a:pt x="749300" y="673173"/>
                </a:cubicBezTo>
                <a:cubicBezTo>
                  <a:pt x="735502" y="661675"/>
                  <a:pt x="724998" y="646571"/>
                  <a:pt x="711200" y="635073"/>
                </a:cubicBezTo>
                <a:cubicBezTo>
                  <a:pt x="699474" y="625302"/>
                  <a:pt x="683893" y="620466"/>
                  <a:pt x="673100" y="609673"/>
                </a:cubicBezTo>
                <a:cubicBezTo>
                  <a:pt x="658133" y="594706"/>
                  <a:pt x="648775" y="574944"/>
                  <a:pt x="635000" y="558873"/>
                </a:cubicBezTo>
                <a:cubicBezTo>
                  <a:pt x="623311" y="545236"/>
                  <a:pt x="608398" y="534571"/>
                  <a:pt x="596900" y="520773"/>
                </a:cubicBezTo>
                <a:cubicBezTo>
                  <a:pt x="587129" y="509047"/>
                  <a:pt x="582293" y="493466"/>
                  <a:pt x="571500" y="482673"/>
                </a:cubicBezTo>
                <a:cubicBezTo>
                  <a:pt x="560707" y="471880"/>
                  <a:pt x="545126" y="467044"/>
                  <a:pt x="533400" y="457273"/>
                </a:cubicBezTo>
                <a:cubicBezTo>
                  <a:pt x="519602" y="445775"/>
                  <a:pt x="508937" y="430862"/>
                  <a:pt x="495300" y="419173"/>
                </a:cubicBezTo>
                <a:cubicBezTo>
                  <a:pt x="479229" y="405398"/>
                  <a:pt x="461724" y="393376"/>
                  <a:pt x="444500" y="381073"/>
                </a:cubicBezTo>
                <a:cubicBezTo>
                  <a:pt x="432080" y="372201"/>
                  <a:pt x="417808" y="365814"/>
                  <a:pt x="406400" y="355673"/>
                </a:cubicBezTo>
                <a:lnTo>
                  <a:pt x="292100" y="241373"/>
                </a:lnTo>
                <a:cubicBezTo>
                  <a:pt x="275167" y="224440"/>
                  <a:pt x="261225" y="203857"/>
                  <a:pt x="241300" y="190573"/>
                </a:cubicBezTo>
                <a:cubicBezTo>
                  <a:pt x="228600" y="182106"/>
                  <a:pt x="214926" y="174944"/>
                  <a:pt x="203200" y="165173"/>
                </a:cubicBezTo>
                <a:cubicBezTo>
                  <a:pt x="189402" y="153675"/>
                  <a:pt x="179715" y="137512"/>
                  <a:pt x="165100" y="127073"/>
                </a:cubicBezTo>
                <a:cubicBezTo>
                  <a:pt x="149694" y="116069"/>
                  <a:pt x="129706" y="112677"/>
                  <a:pt x="114300" y="101673"/>
                </a:cubicBezTo>
                <a:cubicBezTo>
                  <a:pt x="99685" y="91234"/>
                  <a:pt x="89998" y="75071"/>
                  <a:pt x="76200" y="63573"/>
                </a:cubicBezTo>
                <a:cubicBezTo>
                  <a:pt x="64474" y="53802"/>
                  <a:pt x="50800" y="46640"/>
                  <a:pt x="38100" y="38173"/>
                </a:cubicBezTo>
                <a:cubicBezTo>
                  <a:pt x="10352" y="-3449"/>
                  <a:pt x="27964" y="73"/>
                  <a:pt x="0" y="73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Freeform 2060"/>
          <p:cNvSpPr/>
          <p:nvPr/>
        </p:nvSpPr>
        <p:spPr bwMode="auto">
          <a:xfrm>
            <a:off x="2665751" y="3213100"/>
            <a:ext cx="1029949" cy="1384300"/>
          </a:xfrm>
          <a:custGeom>
            <a:avLst/>
            <a:gdLst>
              <a:gd name="connsiteX0" fmla="*/ 1029949 w 1029949"/>
              <a:gd name="connsiteY0" fmla="*/ 1384300 h 1384300"/>
              <a:gd name="connsiteX1" fmla="*/ 953749 w 1029949"/>
              <a:gd name="connsiteY1" fmla="*/ 1320800 h 1384300"/>
              <a:gd name="connsiteX2" fmla="*/ 902949 w 1029949"/>
              <a:gd name="connsiteY2" fmla="*/ 1295400 h 1384300"/>
              <a:gd name="connsiteX3" fmla="*/ 763249 w 1029949"/>
              <a:gd name="connsiteY3" fmla="*/ 1168400 h 1384300"/>
              <a:gd name="connsiteX4" fmla="*/ 712449 w 1029949"/>
              <a:gd name="connsiteY4" fmla="*/ 1092200 h 1384300"/>
              <a:gd name="connsiteX5" fmla="*/ 699749 w 1029949"/>
              <a:gd name="connsiteY5" fmla="*/ 1054100 h 1384300"/>
              <a:gd name="connsiteX6" fmla="*/ 661649 w 1029949"/>
              <a:gd name="connsiteY6" fmla="*/ 1028700 h 1384300"/>
              <a:gd name="connsiteX7" fmla="*/ 560049 w 1029949"/>
              <a:gd name="connsiteY7" fmla="*/ 939800 h 1384300"/>
              <a:gd name="connsiteX8" fmla="*/ 471149 w 1029949"/>
              <a:gd name="connsiteY8" fmla="*/ 850900 h 1384300"/>
              <a:gd name="connsiteX9" fmla="*/ 394949 w 1029949"/>
              <a:gd name="connsiteY9" fmla="*/ 787400 h 1384300"/>
              <a:gd name="connsiteX10" fmla="*/ 293349 w 1029949"/>
              <a:gd name="connsiteY10" fmla="*/ 647700 h 1384300"/>
              <a:gd name="connsiteX11" fmla="*/ 229849 w 1029949"/>
              <a:gd name="connsiteY11" fmla="*/ 571500 h 1384300"/>
              <a:gd name="connsiteX12" fmla="*/ 204449 w 1029949"/>
              <a:gd name="connsiteY12" fmla="*/ 508000 h 1384300"/>
              <a:gd name="connsiteX13" fmla="*/ 179049 w 1029949"/>
              <a:gd name="connsiteY13" fmla="*/ 469900 h 1384300"/>
              <a:gd name="connsiteX14" fmla="*/ 166349 w 1029949"/>
              <a:gd name="connsiteY14" fmla="*/ 431800 h 1384300"/>
              <a:gd name="connsiteX15" fmla="*/ 140949 w 1029949"/>
              <a:gd name="connsiteY15" fmla="*/ 393700 h 1384300"/>
              <a:gd name="connsiteX16" fmla="*/ 128249 w 1029949"/>
              <a:gd name="connsiteY16" fmla="*/ 355600 h 1384300"/>
              <a:gd name="connsiteX17" fmla="*/ 77449 w 1029949"/>
              <a:gd name="connsiteY17" fmla="*/ 279400 h 1384300"/>
              <a:gd name="connsiteX18" fmla="*/ 52049 w 1029949"/>
              <a:gd name="connsiteY18" fmla="*/ 241300 h 1384300"/>
              <a:gd name="connsiteX19" fmla="*/ 13949 w 1029949"/>
              <a:gd name="connsiteY19" fmla="*/ 152400 h 1384300"/>
              <a:gd name="connsiteX20" fmla="*/ 1249 w 1029949"/>
              <a:gd name="connsiteY20" fmla="*/ 101600 h 1384300"/>
              <a:gd name="connsiteX21" fmla="*/ 1249 w 1029949"/>
              <a:gd name="connsiteY21" fmla="*/ 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29949" h="1384300">
                <a:moveTo>
                  <a:pt x="1029949" y="1384300"/>
                </a:moveTo>
                <a:cubicBezTo>
                  <a:pt x="1004549" y="1363133"/>
                  <a:pt x="980836" y="1339761"/>
                  <a:pt x="953749" y="1320800"/>
                </a:cubicBezTo>
                <a:cubicBezTo>
                  <a:pt x="938239" y="1309943"/>
                  <a:pt x="917493" y="1307520"/>
                  <a:pt x="902949" y="1295400"/>
                </a:cubicBezTo>
                <a:cubicBezTo>
                  <a:pt x="678163" y="1108078"/>
                  <a:pt x="877018" y="1244246"/>
                  <a:pt x="763249" y="1168400"/>
                </a:cubicBezTo>
                <a:cubicBezTo>
                  <a:pt x="746316" y="1143000"/>
                  <a:pt x="722102" y="1121160"/>
                  <a:pt x="712449" y="1092200"/>
                </a:cubicBezTo>
                <a:cubicBezTo>
                  <a:pt x="708216" y="1079500"/>
                  <a:pt x="708112" y="1064553"/>
                  <a:pt x="699749" y="1054100"/>
                </a:cubicBezTo>
                <a:cubicBezTo>
                  <a:pt x="690214" y="1042181"/>
                  <a:pt x="674349" y="1037167"/>
                  <a:pt x="661649" y="1028700"/>
                </a:cubicBezTo>
                <a:cubicBezTo>
                  <a:pt x="589682" y="920750"/>
                  <a:pt x="708216" y="1087967"/>
                  <a:pt x="560049" y="939800"/>
                </a:cubicBezTo>
                <a:cubicBezTo>
                  <a:pt x="530416" y="910167"/>
                  <a:pt x="506018" y="874146"/>
                  <a:pt x="471149" y="850900"/>
                </a:cubicBezTo>
                <a:cubicBezTo>
                  <a:pt x="437282" y="828322"/>
                  <a:pt x="421276" y="821249"/>
                  <a:pt x="394949" y="787400"/>
                </a:cubicBezTo>
                <a:cubicBezTo>
                  <a:pt x="289374" y="651661"/>
                  <a:pt x="398506" y="767879"/>
                  <a:pt x="293349" y="647700"/>
                </a:cubicBezTo>
                <a:cubicBezTo>
                  <a:pt x="260580" y="610250"/>
                  <a:pt x="251509" y="614819"/>
                  <a:pt x="229849" y="571500"/>
                </a:cubicBezTo>
                <a:cubicBezTo>
                  <a:pt x="219654" y="551110"/>
                  <a:pt x="214644" y="528390"/>
                  <a:pt x="204449" y="508000"/>
                </a:cubicBezTo>
                <a:cubicBezTo>
                  <a:pt x="197623" y="494348"/>
                  <a:pt x="185875" y="483552"/>
                  <a:pt x="179049" y="469900"/>
                </a:cubicBezTo>
                <a:cubicBezTo>
                  <a:pt x="173062" y="457926"/>
                  <a:pt x="172336" y="443774"/>
                  <a:pt x="166349" y="431800"/>
                </a:cubicBezTo>
                <a:cubicBezTo>
                  <a:pt x="159523" y="418148"/>
                  <a:pt x="147775" y="407352"/>
                  <a:pt x="140949" y="393700"/>
                </a:cubicBezTo>
                <a:cubicBezTo>
                  <a:pt x="134962" y="381726"/>
                  <a:pt x="134750" y="367302"/>
                  <a:pt x="128249" y="355600"/>
                </a:cubicBezTo>
                <a:cubicBezTo>
                  <a:pt x="113424" y="328915"/>
                  <a:pt x="94382" y="304800"/>
                  <a:pt x="77449" y="279400"/>
                </a:cubicBezTo>
                <a:cubicBezTo>
                  <a:pt x="68982" y="266700"/>
                  <a:pt x="58875" y="254952"/>
                  <a:pt x="52049" y="241300"/>
                </a:cubicBezTo>
                <a:cubicBezTo>
                  <a:pt x="29471" y="196144"/>
                  <a:pt x="26407" y="196003"/>
                  <a:pt x="13949" y="152400"/>
                </a:cubicBezTo>
                <a:cubicBezTo>
                  <a:pt x="9154" y="135617"/>
                  <a:pt x="2699" y="118994"/>
                  <a:pt x="1249" y="101600"/>
                </a:cubicBezTo>
                <a:cubicBezTo>
                  <a:pt x="-1563" y="67850"/>
                  <a:pt x="1249" y="33867"/>
                  <a:pt x="1249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18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5823">
            <a:off x="-529585" y="5201014"/>
            <a:ext cx="253216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5823">
            <a:off x="6759194" y="163879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2" name="Oval 2061"/>
          <p:cNvSpPr/>
          <p:nvPr/>
        </p:nvSpPr>
        <p:spPr bwMode="auto">
          <a:xfrm>
            <a:off x="7213908" y="3220098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69" name="Group 2068"/>
          <p:cNvGrpSpPr/>
          <p:nvPr/>
        </p:nvGrpSpPr>
        <p:grpSpPr>
          <a:xfrm flipV="1">
            <a:off x="419653" y="2059827"/>
            <a:ext cx="1903894" cy="543673"/>
            <a:chOff x="419653" y="2844800"/>
            <a:chExt cx="1903894" cy="446002"/>
          </a:xfrm>
        </p:grpSpPr>
        <p:cxnSp>
          <p:nvCxnSpPr>
            <p:cNvPr id="95" name="Straight Connector 94"/>
            <p:cNvCxnSpPr/>
            <p:nvPr/>
          </p:nvCxnSpPr>
          <p:spPr bwMode="auto">
            <a:xfrm>
              <a:off x="419653" y="2844800"/>
              <a:ext cx="95194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7" name="Freeform 2066"/>
            <p:cNvSpPr/>
            <p:nvPr/>
          </p:nvSpPr>
          <p:spPr bwMode="auto">
            <a:xfrm>
              <a:off x="1358900" y="2844800"/>
              <a:ext cx="317500" cy="446002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1649015" y="2844800"/>
              <a:ext cx="67453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70" name="Arc 2069"/>
          <p:cNvSpPr/>
          <p:nvPr/>
        </p:nvSpPr>
        <p:spPr bwMode="auto">
          <a:xfrm rot="19155875">
            <a:off x="3055410" y="4844827"/>
            <a:ext cx="495300" cy="561580"/>
          </a:xfrm>
          <a:prstGeom prst="arc">
            <a:avLst>
              <a:gd name="adj1" fmla="val 16200000"/>
              <a:gd name="adj2" fmla="val 1092966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16314" y="3409156"/>
            <a:ext cx="13779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/>
              <a:t>Public domain image.</a:t>
            </a:r>
            <a:endParaRPr lang="en-US" sz="800" b="1" dirty="0"/>
          </a:p>
        </p:txBody>
      </p:sp>
      <p:sp>
        <p:nvSpPr>
          <p:cNvPr id="88" name="Rectangle 87"/>
          <p:cNvSpPr/>
          <p:nvPr/>
        </p:nvSpPr>
        <p:spPr>
          <a:xfrm>
            <a:off x="786493" y="6021739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Geiger tube photo courtesy of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Jeff </a:t>
            </a:r>
            <a:r>
              <a:rPr lang="en-US" sz="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Keyzer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Flickr.</a:t>
            </a:r>
          </a:p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 diagram © Wiley-VCH, from J. Turner, </a:t>
            </a:r>
            <a:r>
              <a:rPr lang="en-US" sz="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Atoms, Radiation, and</a:t>
            </a:r>
          </a:p>
          <a:p>
            <a:r>
              <a:rPr lang="en-US" sz="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Radiation Protection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(2007). All rights reserved. This content is</a:t>
            </a:r>
          </a:p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excluded from our Creative Commons license. For more information,</a:t>
            </a:r>
          </a:p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http://ocw.mit.edu/help/faq-fair-use/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26874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2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2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3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1" presetClass="path" presetSubtype="0" repeatCount="indefinite" accel="50000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00017 0.00023 L -0.02708 0.02246 C -0.03316 0.02709 -0.03976 0.03634 -0.04496 0.04722 C -0.05104 0.05949 -0.05417 0.07037 -0.05486 0.07917 L -0.05903 0.12222 " pathEditMode="relative" rAng="1980000" ptsTypes="AAAAA" p14:bounceEnd="50000">
                                          <p:cBhvr>
                                            <p:cTn id="34" dur="20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50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37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4.16667E-6 -3.7037E-6 L 0.03368 -0.01389 C 0.04098 -0.01643 0.04966 -0.02338 0.05712 -0.03287 C 0.0658 -0.04375 0.07153 -0.05416 0.07379 -0.06389 L 0.08664 -0.10787 " pathEditMode="relative" rAng="19020000" ptsTypes="AAAAA" p14:bounceEnd="50000">
                                          <p:cBhvr>
                                            <p:cTn id="3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37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7778E-7 -1.11111E-6 L 0.03368 -0.01389 C 0.04097 -0.01643 0.04965 -0.02338 0.05712 -0.03287 C 0.0658 -0.04375 0.07153 -0.05417 0.07378 -0.06389 L 0.08663 -0.10787 " pathEditMode="relative" rAng="19020000" ptsTypes="AAAAA" p14:bounceEnd="50000">
                                          <p:cBhvr>
                                            <p:cTn id="3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000"/>
                                            <p:tgtEl>
                                              <p:spTgt spid="20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20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 animBg="1"/>
          <p:bldP spid="14" grpId="1" animBg="1"/>
          <p:bldP spid="2062" grpId="0" animBg="1"/>
          <p:bldP spid="2062" grpId="1" animBg="1"/>
          <p:bldP spid="207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2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2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3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1" presetClass="path" presetSubtype="0" repeatCount="indefinite" accel="50000" fill="hold" grpId="1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00017 0.00023 L -0.02708 0.02246 C -0.03316 0.02709 -0.03976 0.03634 -0.04496 0.04722 C -0.05104 0.05949 -0.05417 0.07037 -0.05486 0.07917 L -0.05903 0.12222 " pathEditMode="relative" rAng="1980000" ptsTypes="AAAAA">
                                          <p:cBhvr>
                                            <p:cTn id="34" dur="20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50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37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4.16667E-6 -3.7037E-6 L 0.03368 -0.01389 C 0.04098 -0.01643 0.04966 -0.02338 0.05712 -0.03287 C 0.0658 -0.04375 0.07153 -0.05416 0.07379 -0.06389 L 0.08664 -0.10787 " pathEditMode="relative" rAng="19020000" ptsTypes="AAAAA">
                                          <p:cBhvr>
                                            <p:cTn id="3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37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7778E-7 -1.11111E-6 L 0.03368 -0.01389 C 0.04097 -0.01643 0.04965 -0.02338 0.05712 -0.03287 C 0.0658 -0.04375 0.07153 -0.05417 0.07378 -0.06389 L 0.08663 -0.10787 " pathEditMode="relative" rAng="19020000" ptsTypes="AAAAA">
                                          <p:cBhvr>
                                            <p:cTn id="3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000"/>
                                            <p:tgtEl>
                                              <p:spTgt spid="20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20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 animBg="1"/>
          <p:bldP spid="14" grpId="1" animBg="1"/>
          <p:bldP spid="2062" grpId="0" animBg="1"/>
          <p:bldP spid="2062" grpId="1" animBg="1"/>
          <p:bldP spid="207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857815"/>
            <a:ext cx="3644900" cy="29883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419600" y="1981200"/>
            <a:ext cx="4419600" cy="4419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6868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The Ionization Plateau (Low-V)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506634" y="4068234"/>
            <a:ext cx="245533" cy="24553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clker.com/cliparts/0/4/d/6/12588372492043489890mothinator_Oscilloscope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3728"/>
            <a:ext cx="3962400" cy="21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867400" y="35065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918200" y="35573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366000" y="3327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303434" y="28448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354234" y="2895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435600" y="4521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486400" y="45720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303434" y="502840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354234" y="507920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19800" y="4313767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070600" y="4364567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99300" y="250454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50100" y="255534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340600" y="405553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91400" y="410633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010400" y="4673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061200" y="4724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874000" y="480112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924800" y="485192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85000" y="56388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035800" y="5689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511800" y="5410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562600" y="54610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953000" y="373935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003800" y="379015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359400" y="28461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410200" y="28969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278034" y="2260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328834" y="2311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674855" y="308584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726769" y="313928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835900" y="546443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886700" y="551523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969000" y="58644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019800" y="59152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749800" y="4917678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800600" y="4968478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322734" y="42642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373534" y="43150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255000" y="3200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8305800" y="3251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792133" y="421216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842933" y="426296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184" y="396188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1940223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32800" y="256212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31000" y="158593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51500" y="172377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37100" y="2270142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07933" y="3044858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993030" y="3608123"/>
            <a:ext cx="153236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043830" y="3658923"/>
            <a:ext cx="153236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3000" y="3323630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834968" y="4264290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583084" y="5096074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64500" y="576065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15201" y="620640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26202" y="6320134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48300" y="616996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98999" y="5595688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01584" y="478657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24841" y="3866431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9653" y="1873397"/>
            <a:ext cx="1903894" cy="1460850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49" name="Straight Connector 2048"/>
          <p:cNvCxnSpPr>
            <a:stCxn id="11" idx="1"/>
          </p:cNvCxnSpPr>
          <p:nvPr/>
        </p:nvCxnSpPr>
        <p:spPr bwMode="auto">
          <a:xfrm>
            <a:off x="419653" y="2603822"/>
            <a:ext cx="1903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5823">
            <a:off x="6759194" y="163879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2" name="Oval 2061"/>
          <p:cNvSpPr/>
          <p:nvPr/>
        </p:nvSpPr>
        <p:spPr bwMode="auto">
          <a:xfrm>
            <a:off x="7213908" y="3220098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7645400" y="28448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696200" y="2895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544108" y="2788298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9" name="Group 2058"/>
          <p:cNvGrpSpPr/>
          <p:nvPr/>
        </p:nvGrpSpPr>
        <p:grpSpPr>
          <a:xfrm>
            <a:off x="655710" y="5326906"/>
            <a:ext cx="490537" cy="494360"/>
            <a:chOff x="4386262" y="1678971"/>
            <a:chExt cx="490537" cy="494360"/>
          </a:xfrm>
        </p:grpSpPr>
        <p:cxnSp>
          <p:nvCxnSpPr>
            <p:cNvPr id="2048" name="Straight Connector 2047"/>
            <p:cNvCxnSpPr/>
            <p:nvPr/>
          </p:nvCxnSpPr>
          <p:spPr bwMode="auto">
            <a:xfrm flipH="1">
              <a:off x="4648199" y="1926151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 flipH="1">
              <a:off x="4386262" y="1926151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" name="Oval 2"/>
            <p:cNvSpPr/>
            <p:nvPr/>
          </p:nvSpPr>
          <p:spPr bwMode="auto">
            <a:xfrm>
              <a:off x="4424361" y="1719014"/>
              <a:ext cx="411480" cy="41148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53" name="Straight Connector 2052"/>
            <p:cNvCxnSpPr/>
            <p:nvPr/>
          </p:nvCxnSpPr>
          <p:spPr bwMode="auto">
            <a:xfrm>
              <a:off x="4631266" y="1678971"/>
              <a:ext cx="0" cy="22860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631266" y="1944731"/>
              <a:ext cx="0" cy="22860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8" name="Rectangle 87"/>
          <p:cNvSpPr/>
          <p:nvPr/>
        </p:nvSpPr>
        <p:spPr>
          <a:xfrm>
            <a:off x="416314" y="3409156"/>
            <a:ext cx="13779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/>
              <a:t>Public domain image.</a:t>
            </a:r>
            <a:endParaRPr lang="en-US" sz="800" b="1" dirty="0"/>
          </a:p>
        </p:txBody>
      </p:sp>
      <p:sp>
        <p:nvSpPr>
          <p:cNvPr id="85" name="Rectangle 84"/>
          <p:cNvSpPr/>
          <p:nvPr/>
        </p:nvSpPr>
        <p:spPr>
          <a:xfrm>
            <a:off x="2876550" y="6169967"/>
            <a:ext cx="2559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 ©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Wiley-VCH. All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rights reserved. This content is excluded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our Creative Commons license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information,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://ocw.mit.edu/help/faq-fair-use/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814292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 tmFilter="0, 0; .2, .5; .8, .5; 1, 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50" autoRev="1" fill="hold"/>
                                            <p:tgtEl>
                                              <p:spTgt spid="20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1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2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3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5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6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7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3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3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1" presetClass="path" presetSubtype="0" repeatCount="indefinite" accel="50000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52 -0.00116 L 0.00833 0.00023 C 0.01024 0.00023 0.01198 0.00116 0.01372 0.00301 C 0.01615 0.00509 0.01788 0.00718 0.01875 0.00926 L 0.02188 0.01875 " pathEditMode="relative" rAng="7440000" ptsTypes="AAAAA" p14:bounceEnd="50000">
                                          <p:cBhvr>
                                            <p:cTn id="47" dur="20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5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51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1.94444E-6 2.59259E-6 L -0.00104 0.01435 C -0.00121 0.01713 -0.00052 0.02037 0.00191 0.02199 C 0.00382 0.0243 0.00573 0.02477 0.00781 0.02477 L 0.0184 0.02153 " pathEditMode="relative" rAng="18600000" ptsTypes="AAAAA" p14:bounceEnd="50000">
                                          <p:cBhvr>
                                            <p:cTn id="49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6" y="16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 animBg="1"/>
          <p:bldP spid="2062" grpId="0" animBg="1"/>
          <p:bldP spid="2062" grpId="1" animBg="1"/>
          <p:bldP spid="91" grpId="0" animBg="1"/>
          <p:bldP spid="92" grpId="0" animBg="1"/>
          <p:bldP spid="93" grpId="0" animBg="1"/>
          <p:bldP spid="9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 tmFilter="0, 0; .2, .5; .8, .5; 1, 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50" autoRev="1" fill="hold"/>
                                            <p:tgtEl>
                                              <p:spTgt spid="20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1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2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3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5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6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7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3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3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1" presetClass="path" presetSubtype="0" repeatCount="indefinite" accel="50000" fill="hold" grpId="1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52 -0.00116 L 0.00833 0.00023 C 0.01024 0.00023 0.01198 0.00116 0.01372 0.00301 C 0.01615 0.00509 0.01788 0.00718 0.01875 0.00926 L 0.02188 0.01875 " pathEditMode="relative" rAng="7440000" ptsTypes="AAAAA">
                                          <p:cBhvr>
                                            <p:cTn id="47" dur="20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5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51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1.94444E-6 2.59259E-6 L -0.00104 0.01435 C -0.00121 0.01713 -0.00052 0.02037 0.00191 0.02199 C 0.00382 0.0243 0.00573 0.02477 0.00781 0.02477 L 0.0184 0.02153 " pathEditMode="relative" rAng="18600000" ptsTypes="AAAAA">
                                          <p:cBhvr>
                                            <p:cTn id="49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6" y="16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 animBg="1"/>
          <p:bldP spid="2062" grpId="0" animBg="1"/>
          <p:bldP spid="2062" grpId="1" animBg="1"/>
          <p:bldP spid="91" grpId="0" animBg="1"/>
          <p:bldP spid="92" grpId="0" animBg="1"/>
          <p:bldP spid="93" grpId="0" animBg="1"/>
          <p:bldP spid="93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857815"/>
            <a:ext cx="3644900" cy="29883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419600" y="1981200"/>
            <a:ext cx="4419600" cy="4419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6868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The Ionization Plateau (Med-V)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506634" y="4068234"/>
            <a:ext cx="245533" cy="24553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clker.com/cliparts/0/4/d/6/12588372492043489890mothinator_Oscilloscope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3728"/>
            <a:ext cx="3962400" cy="21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867400" y="35065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918200" y="35573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366000" y="3327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303434" y="28448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354234" y="2895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435600" y="4521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486400" y="45720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303434" y="502840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354234" y="507920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19800" y="4313767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070600" y="4364567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99300" y="250454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50100" y="255534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340600" y="405553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91400" y="410633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010400" y="4673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061200" y="4724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874000" y="480112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924800" y="485192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85000" y="56388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035800" y="5689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511800" y="5410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562600" y="54610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953000" y="373935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003800" y="379015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359400" y="28461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410200" y="28969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278034" y="2260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328834" y="2311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674855" y="308584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726769" y="313928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835900" y="546443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886700" y="551523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969000" y="58644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019800" y="59152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749800" y="4917678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800600" y="4968478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322734" y="42642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373534" y="43150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255000" y="3200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8305800" y="3251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792133" y="421216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842933" y="426296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184" y="396188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1940223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32800" y="256212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31000" y="158593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51500" y="172377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37100" y="2270142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07933" y="3044858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993030" y="3608123"/>
            <a:ext cx="153236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043830" y="3658923"/>
            <a:ext cx="153236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3000" y="3323630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834968" y="4264290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583084" y="5096074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64500" y="576065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15201" y="620640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26202" y="6320134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48300" y="616996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98999" y="5595688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01584" y="478657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24841" y="3866431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9653" y="1873397"/>
            <a:ext cx="1903894" cy="1460850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49" name="Straight Connector 2048"/>
          <p:cNvCxnSpPr>
            <a:stCxn id="11" idx="1"/>
          </p:cNvCxnSpPr>
          <p:nvPr/>
        </p:nvCxnSpPr>
        <p:spPr bwMode="auto">
          <a:xfrm>
            <a:off x="419653" y="2603822"/>
            <a:ext cx="1903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5823">
            <a:off x="6759194" y="163879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2" name="Oval 2061"/>
          <p:cNvSpPr/>
          <p:nvPr/>
        </p:nvSpPr>
        <p:spPr bwMode="auto">
          <a:xfrm>
            <a:off x="7213908" y="3220098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69" name="Group 2068"/>
          <p:cNvGrpSpPr/>
          <p:nvPr/>
        </p:nvGrpSpPr>
        <p:grpSpPr>
          <a:xfrm flipV="1">
            <a:off x="419653" y="2308523"/>
            <a:ext cx="1903894" cy="294975"/>
            <a:chOff x="419653" y="2844800"/>
            <a:chExt cx="1903894" cy="446002"/>
          </a:xfrm>
        </p:grpSpPr>
        <p:cxnSp>
          <p:nvCxnSpPr>
            <p:cNvPr id="95" name="Straight Connector 94"/>
            <p:cNvCxnSpPr/>
            <p:nvPr/>
          </p:nvCxnSpPr>
          <p:spPr bwMode="auto">
            <a:xfrm>
              <a:off x="419653" y="2844800"/>
              <a:ext cx="95194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7" name="Freeform 2066"/>
            <p:cNvSpPr/>
            <p:nvPr/>
          </p:nvSpPr>
          <p:spPr bwMode="auto">
            <a:xfrm>
              <a:off x="1358900" y="2844800"/>
              <a:ext cx="317500" cy="446002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1649015" y="2844800"/>
              <a:ext cx="67453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1" name="Oval 90"/>
          <p:cNvSpPr/>
          <p:nvPr/>
        </p:nvSpPr>
        <p:spPr bwMode="auto">
          <a:xfrm>
            <a:off x="7645400" y="28448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696200" y="2895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544108" y="2788298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655710" y="5326906"/>
            <a:ext cx="490537" cy="494360"/>
            <a:chOff x="4386262" y="1678971"/>
            <a:chExt cx="490537" cy="494360"/>
          </a:xfrm>
        </p:grpSpPr>
        <p:cxnSp>
          <p:nvCxnSpPr>
            <p:cNvPr id="96" name="Straight Connector 95"/>
            <p:cNvCxnSpPr/>
            <p:nvPr/>
          </p:nvCxnSpPr>
          <p:spPr bwMode="auto">
            <a:xfrm flipH="1">
              <a:off x="4648199" y="1926151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/>
            <p:nvPr/>
          </p:nvCxnSpPr>
          <p:spPr bwMode="auto">
            <a:xfrm flipH="1">
              <a:off x="4386262" y="1926151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" name="Oval 100"/>
            <p:cNvSpPr/>
            <p:nvPr/>
          </p:nvSpPr>
          <p:spPr bwMode="auto">
            <a:xfrm>
              <a:off x="4424361" y="1719014"/>
              <a:ext cx="411480" cy="41148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>
              <a:off x="4631266" y="1678971"/>
              <a:ext cx="0" cy="22860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4631266" y="1944731"/>
              <a:ext cx="0" cy="22860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7" name="Rectangle 96"/>
          <p:cNvSpPr/>
          <p:nvPr/>
        </p:nvSpPr>
        <p:spPr>
          <a:xfrm>
            <a:off x="416314" y="3409156"/>
            <a:ext cx="13779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/>
              <a:t>Public domain image.</a:t>
            </a:r>
            <a:endParaRPr lang="en-US" sz="800" b="1" dirty="0"/>
          </a:p>
        </p:txBody>
      </p:sp>
      <p:sp>
        <p:nvSpPr>
          <p:cNvPr id="89" name="Rectangle 88"/>
          <p:cNvSpPr/>
          <p:nvPr/>
        </p:nvSpPr>
        <p:spPr>
          <a:xfrm>
            <a:off x="2884714" y="61722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 ©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Wiley-VCH. All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rights reserved. This content is excluded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our Creative Commons license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information,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://ocw.mit.edu/help/faq-fair-use/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69971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 tmFilter="0, 0; .2, .5; .8, .5; 1, 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50" autoRev="1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48148E-6 L 0.03611 -0.11273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06" y="-5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1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2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1" presetClass="path" presetSubtype="0" repeatCount="indefinite" accel="50000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00017 0.00023 L -0.02708 0.02246 C -0.03316 0.02709 -0.03976 0.03634 -0.04496 0.04722 C -0.05104 0.05949 -0.05417 0.07037 -0.05486 0.07917 L -0.05903 0.12222 " pathEditMode="relative" rAng="1980000" ptsTypes="AAAAA" p14:bounceEnd="50000">
                                          <p:cBhvr>
                                            <p:cTn id="51" dur="20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50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37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3.33333E-6 1.11111E-6 L 0.00695 -0.0088 C 0.00886 -0.01065 0.01007 -0.01366 0.01077 -0.01759 C 0.01146 -0.0213 0.01146 -0.025 0.01042 -0.02755 L 0.00747 -0.04028 " pathEditMode="relative" rAng="17040000" ptsTypes="AAAAA" p14:bounceEnd="50000">
                                          <p:cBhvr>
                                            <p:cTn id="5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29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37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1.11111E-6 3.7037E-6 L 0.00694 -0.0088 C 0.00885 -0.01065 0.01007 -0.01366 0.01076 -0.0176 C 0.01146 -0.0213 0.01146 -0.025 0.01042 -0.02755 L 0.00746 -0.04028 " pathEditMode="relative" rAng="17040000" ptsTypes="AAAAA" p14:bounceEnd="50000"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29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51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17 -0.00046 L -0.00955 0.0037 C -0.0118 0.0044 -0.01371 0.00671 -0.01493 0.00949 C -0.01649 0.01296 -0.01719 0.01597 -0.01684 0.01852 L -0.01597 0.03194 " pathEditMode="relative" rAng="1980000" ptsTypes="AAAAA" p14:bounceEnd="50000">
                                          <p:cBhvr>
                                            <p:cTn id="57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8" y="1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37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17 4.07407E-6 L 0.01459 -0.00857 C 0.01771 -0.01065 0.02171 -0.01412 0.02518 -0.01852 C 0.02952 -0.02385 0.0323 -0.02848 0.03386 -0.03287 L 0.0415 -0.05162 " pathEditMode="relative" rAng="19020000" ptsTypes="AAAAA" p14:bounceEnd="50000">
                                          <p:cBhvr>
                                            <p:cTn id="59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26" y="-2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37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17 -3.33333E-6 L 0.01458 -0.00856 C 0.01771 -0.01064 0.0217 -0.01412 0.02517 -0.01852 C 0.02951 -0.02384 0.03229 -0.02847 0.03385 -0.03287 L 0.04149 -0.05162 " pathEditMode="relative" rAng="19020000" ptsTypes="AAAAA" p14:bounceEnd="50000">
                                          <p:cBhvr>
                                            <p:cTn id="61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26" y="-2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000"/>
                                            <p:tgtEl>
                                              <p:spTgt spid="20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 animBg="1"/>
          <p:bldP spid="14" grpId="1" animBg="1"/>
          <p:bldP spid="2062" grpId="0" animBg="1"/>
          <p:bldP spid="2062" grpId="1" animBg="1"/>
          <p:bldP spid="91" grpId="0" animBg="1"/>
          <p:bldP spid="91" grpId="1" animBg="1"/>
          <p:bldP spid="92" grpId="0" animBg="1"/>
          <p:bldP spid="92" grpId="1" animBg="1"/>
          <p:bldP spid="93" grpId="0" animBg="1"/>
          <p:bldP spid="9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 tmFilter="0, 0; .2, .5; .8, .5; 1, 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50" autoRev="1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48148E-6 L 0.03611 -0.11273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06" y="-5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1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2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1" presetClass="path" presetSubtype="0" repeatCount="indefinite" accel="50000" fill="hold" grpId="1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00017 0.00023 L -0.02708 0.02246 C -0.03316 0.02709 -0.03976 0.03634 -0.04496 0.04722 C -0.05104 0.05949 -0.05417 0.07037 -0.05486 0.07917 L -0.05903 0.12222 " pathEditMode="relative" rAng="1980000" ptsTypes="AAAAA">
                                          <p:cBhvr>
                                            <p:cTn id="51" dur="20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50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37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3.33333E-6 1.11111E-6 L 0.00695 -0.0088 C 0.00886 -0.01065 0.01007 -0.01366 0.01077 -0.01759 C 0.01146 -0.0213 0.01146 -0.025 0.01042 -0.02755 L 0.00747 -0.04028 " pathEditMode="relative" rAng="17040000" ptsTypes="AAAAA">
                                          <p:cBhvr>
                                            <p:cTn id="5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29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37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1.11111E-6 3.7037E-6 L 0.00694 -0.0088 C 0.00885 -0.01065 0.01007 -0.01366 0.01076 -0.0176 C 0.01146 -0.0213 0.01146 -0.025 0.01042 -0.02755 L 0.00746 -0.04028 " pathEditMode="relative" rAng="17040000" ptsTypes="AAAAA"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29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51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17 -0.00046 L -0.00955 0.0037 C -0.0118 0.0044 -0.01371 0.00671 -0.01493 0.00949 C -0.01649 0.01296 -0.01719 0.01597 -0.01684 0.01852 L -0.01597 0.03194 " pathEditMode="relative" rAng="1980000" ptsTypes="AAAAA">
                                          <p:cBhvr>
                                            <p:cTn id="57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8" y="1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37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17 4.07407E-6 L 0.01459 -0.00857 C 0.01771 -0.01065 0.02171 -0.01412 0.02518 -0.01852 C 0.02952 -0.02385 0.0323 -0.02848 0.03386 -0.03287 L 0.0415 -0.05162 " pathEditMode="relative" rAng="19020000" ptsTypes="AAAAA">
                                          <p:cBhvr>
                                            <p:cTn id="59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26" y="-2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37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17 -3.33333E-6 L 0.01458 -0.00856 C 0.01771 -0.01064 0.0217 -0.01412 0.02517 -0.01852 C 0.02951 -0.02384 0.03229 -0.02847 0.03385 -0.03287 L 0.04149 -0.05162 " pathEditMode="relative" rAng="19020000" ptsTypes="AAAAA">
                                          <p:cBhvr>
                                            <p:cTn id="61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26" y="-2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000"/>
                                            <p:tgtEl>
                                              <p:spTgt spid="20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 animBg="1"/>
          <p:bldP spid="14" grpId="1" animBg="1"/>
          <p:bldP spid="2062" grpId="0" animBg="1"/>
          <p:bldP spid="2062" grpId="1" animBg="1"/>
          <p:bldP spid="91" grpId="0" animBg="1"/>
          <p:bldP spid="91" grpId="1" animBg="1"/>
          <p:bldP spid="92" grpId="0" animBg="1"/>
          <p:bldP spid="92" grpId="1" animBg="1"/>
          <p:bldP spid="93" grpId="0" animBg="1"/>
          <p:bldP spid="93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857815"/>
            <a:ext cx="3644900" cy="29883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419600" y="1981200"/>
            <a:ext cx="4419600" cy="4419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D0FDB9-41E2-4322-A9D9-8CE1338766F5}" type="slidenum">
              <a:rPr lang="en-US" altLang="en-US" sz="1200">
                <a:solidFill>
                  <a:srgbClr val="3F3F3F"/>
                </a:solidFill>
                <a:latin typeface="Corbel" panose="020B0503020204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686800" cy="1465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The Ionization Plateau (High-V)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506634" y="4068234"/>
            <a:ext cx="245533" cy="24553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clker.com/cliparts/0/4/d/6/12588372492043489890mothinator_Oscilloscope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3728"/>
            <a:ext cx="3962400" cy="21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867400" y="35065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918200" y="35573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366000" y="3327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303434" y="28448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354234" y="2895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435600" y="4521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486400" y="45720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303434" y="502840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354234" y="507920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19800" y="4313767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070600" y="4364567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99300" y="250454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50100" y="255534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340600" y="405553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91400" y="410633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010400" y="4673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061200" y="4724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874000" y="480112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924800" y="485192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85000" y="56388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035800" y="5689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511800" y="5410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562600" y="54610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953000" y="373935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003800" y="379015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359400" y="28461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410200" y="289692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278034" y="2260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328834" y="2311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674855" y="3085844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726769" y="313928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835900" y="546443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886700" y="5515239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969000" y="58644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019800" y="59152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749800" y="4917678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800600" y="4968478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322734" y="42642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373534" y="43150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255000" y="32004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8305800" y="32512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792133" y="421216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842933" y="4262966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184" y="396188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1940223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32800" y="256212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31000" y="158593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51500" y="172377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37100" y="2270142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07933" y="3044858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993030" y="3608123"/>
            <a:ext cx="153236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043830" y="3658923"/>
            <a:ext cx="153236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3000" y="3323630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834968" y="4264290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583084" y="5096074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64500" y="576065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15201" y="620640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26202" y="6320134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48300" y="6169967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98999" y="5595688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01584" y="4786576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24841" y="3866431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–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9653" y="1873397"/>
            <a:ext cx="1903894" cy="1460850"/>
          </a:xfrm>
          <a:prstGeom prst="roundRect">
            <a:avLst>
              <a:gd name="adj" fmla="val 253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49" name="Straight Connector 2048"/>
          <p:cNvCxnSpPr>
            <a:stCxn id="11" idx="1"/>
          </p:cNvCxnSpPr>
          <p:nvPr/>
        </p:nvCxnSpPr>
        <p:spPr bwMode="auto">
          <a:xfrm>
            <a:off x="419653" y="2603822"/>
            <a:ext cx="1903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5823">
            <a:off x="6759194" y="1638790"/>
            <a:ext cx="3192818" cy="11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2" name="Oval 2061"/>
          <p:cNvSpPr/>
          <p:nvPr/>
        </p:nvSpPr>
        <p:spPr bwMode="auto">
          <a:xfrm>
            <a:off x="7213908" y="3220098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69" name="Group 2068"/>
          <p:cNvGrpSpPr/>
          <p:nvPr/>
        </p:nvGrpSpPr>
        <p:grpSpPr>
          <a:xfrm flipV="1">
            <a:off x="419653" y="1981199"/>
            <a:ext cx="1903894" cy="622299"/>
            <a:chOff x="419653" y="2844800"/>
            <a:chExt cx="1903894" cy="446002"/>
          </a:xfrm>
        </p:grpSpPr>
        <p:cxnSp>
          <p:nvCxnSpPr>
            <p:cNvPr id="95" name="Straight Connector 94"/>
            <p:cNvCxnSpPr/>
            <p:nvPr/>
          </p:nvCxnSpPr>
          <p:spPr bwMode="auto">
            <a:xfrm>
              <a:off x="419653" y="2844800"/>
              <a:ext cx="95194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7" name="Freeform 2066"/>
            <p:cNvSpPr/>
            <p:nvPr/>
          </p:nvSpPr>
          <p:spPr bwMode="auto">
            <a:xfrm>
              <a:off x="1358900" y="2844800"/>
              <a:ext cx="317500" cy="446002"/>
            </a:xfrm>
            <a:custGeom>
              <a:avLst/>
              <a:gdLst>
                <a:gd name="connsiteX0" fmla="*/ 0 w 952500"/>
                <a:gd name="connsiteY0" fmla="*/ 0 h 446002"/>
                <a:gd name="connsiteX1" fmla="*/ 114300 w 952500"/>
                <a:gd name="connsiteY1" fmla="*/ 444500 h 446002"/>
                <a:gd name="connsiteX2" fmla="*/ 304800 w 952500"/>
                <a:gd name="connsiteY2" fmla="*/ 139700 h 446002"/>
                <a:gd name="connsiteX3" fmla="*/ 952500 w 952500"/>
                <a:gd name="connsiteY3" fmla="*/ 0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46002">
                  <a:moveTo>
                    <a:pt x="0" y="0"/>
                  </a:moveTo>
                  <a:cubicBezTo>
                    <a:pt x="31750" y="210608"/>
                    <a:pt x="63500" y="421217"/>
                    <a:pt x="114300" y="444500"/>
                  </a:cubicBezTo>
                  <a:cubicBezTo>
                    <a:pt x="165100" y="467783"/>
                    <a:pt x="165100" y="213783"/>
                    <a:pt x="304800" y="139700"/>
                  </a:cubicBezTo>
                  <a:cubicBezTo>
                    <a:pt x="444500" y="65617"/>
                    <a:pt x="698500" y="32808"/>
                    <a:pt x="952500" y="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1649015" y="2844800"/>
              <a:ext cx="67453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1" name="Oval 90"/>
          <p:cNvSpPr/>
          <p:nvPr/>
        </p:nvSpPr>
        <p:spPr bwMode="auto">
          <a:xfrm>
            <a:off x="7645400" y="28448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696200" y="289560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544108" y="2788298"/>
            <a:ext cx="98205" cy="102193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9" name="Group 2058"/>
          <p:cNvGrpSpPr/>
          <p:nvPr/>
        </p:nvGrpSpPr>
        <p:grpSpPr>
          <a:xfrm>
            <a:off x="963082" y="4601714"/>
            <a:ext cx="490537" cy="494360"/>
            <a:chOff x="4386262" y="1678971"/>
            <a:chExt cx="490537" cy="494360"/>
          </a:xfrm>
        </p:grpSpPr>
        <p:cxnSp>
          <p:nvCxnSpPr>
            <p:cNvPr id="2048" name="Straight Connector 2047"/>
            <p:cNvCxnSpPr/>
            <p:nvPr/>
          </p:nvCxnSpPr>
          <p:spPr bwMode="auto">
            <a:xfrm flipH="1">
              <a:off x="4648199" y="1926151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 flipH="1">
              <a:off x="4386262" y="1926151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" name="Oval 2"/>
            <p:cNvSpPr/>
            <p:nvPr/>
          </p:nvSpPr>
          <p:spPr bwMode="auto">
            <a:xfrm>
              <a:off x="4424361" y="1719014"/>
              <a:ext cx="411480" cy="41148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53" name="Straight Connector 2052"/>
            <p:cNvCxnSpPr/>
            <p:nvPr/>
          </p:nvCxnSpPr>
          <p:spPr bwMode="auto">
            <a:xfrm>
              <a:off x="4631266" y="1678971"/>
              <a:ext cx="0" cy="22860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631266" y="1944731"/>
              <a:ext cx="0" cy="22860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4" name="Rectangle 93"/>
          <p:cNvSpPr/>
          <p:nvPr/>
        </p:nvSpPr>
        <p:spPr>
          <a:xfrm>
            <a:off x="416314" y="3409156"/>
            <a:ext cx="13779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/>
              <a:t>Public domain image.</a:t>
            </a:r>
            <a:endParaRPr lang="en-US" sz="800" b="1" dirty="0"/>
          </a:p>
        </p:txBody>
      </p:sp>
      <p:sp>
        <p:nvSpPr>
          <p:cNvPr id="89" name="Rectangle 88"/>
          <p:cNvSpPr/>
          <p:nvPr/>
        </p:nvSpPr>
        <p:spPr>
          <a:xfrm>
            <a:off x="2971800" y="61722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 ©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Wiley-VCH. All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rights reserved. This content is excluded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our Creative Commons license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information,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://ocw.mit.edu/help/faq-fair-use/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9712835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 tmFilter="0, 0; .2, .5; .8, .5; 1, 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50" autoRev="1" fill="hold"/>
                                            <p:tgtEl>
                                              <p:spTgt spid="20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4.44444E-6 L 0.09219 -0.06203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01" y="-31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1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2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1" presetClass="path" presetSubtype="0" repeatCount="indefinite" accel="50000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00017 0.00023 L -0.02708 0.02246 C -0.03316 0.02709 -0.03976 0.03634 -0.04496 0.04722 C -0.05104 0.05949 -0.05417 0.07037 -0.05486 0.07917 L -0.05903 0.12222 " pathEditMode="relative" rAng="1980000" ptsTypes="AAAAA" p14:bounceEnd="50000">
                                          <p:cBhvr>
                                            <p:cTn id="51" dur="20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50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37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4.16667E-6 -3.7037E-6 L 0.03368 -0.01389 C 0.04098 -0.01643 0.04966 -0.02338 0.05712 -0.03287 C 0.0658 -0.04375 0.07153 -0.05416 0.07379 -0.06389 L 0.08664 -0.10787 " pathEditMode="relative" rAng="19020000" ptsTypes="AAAAA" p14:bounceEnd="50000">
                                          <p:cBhvr>
                                            <p:cTn id="5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37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7778E-7 -1.11111E-6 L 0.03368 -0.01389 C 0.04097 -0.01643 0.04965 -0.02338 0.05712 -0.03287 C 0.0658 -0.04375 0.07153 -0.05417 0.07378 -0.06389 L 0.08663 -0.10787 " pathEditMode="relative" rAng="19020000" ptsTypes="AAAAA" p14:bounceEnd="50000"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51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7778E-7 -1.85185E-6 L -0.03299 0.04167 C -0.0401 0.05023 -0.04878 0.06528 -0.05729 0.08287 C -0.06667 0.10209 -0.07222 0.11667 -0.07569 0.12917 L -0.09184 0.18773 " pathEditMode="relative" rAng="1980000" ptsTypes="AAAAA" p14:bounceEnd="50000">
                                          <p:cBhvr>
                                            <p:cTn id="57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174" y="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37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17 -0.00024 L 0.02205 0.00046 C 0.02691 0.00069 0.03212 -0.00162 0.03577 -0.00649 C 0.04028 -0.01204 0.04237 -0.01806 0.04237 -0.025 L 0.04375 -0.05463 " pathEditMode="relative" rAng="19020000" ptsTypes="AAAAA" p14:bounceEnd="50000">
                                          <p:cBhvr>
                                            <p:cTn id="59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99" y="-1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37" presetClass="path" presetSubtype="0" repeatCount="indefinite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17 -0.00023 L 0.02205 0.00047 C 0.02691 0.0007 0.03212 -0.00162 0.03576 -0.00648 C 0.04028 -0.01203 0.04236 -0.01805 0.04236 -0.025 L 0.04375 -0.05463 " pathEditMode="relative" rAng="19020000" ptsTypes="AAAAA" p14:bounceEnd="50000">
                                          <p:cBhvr>
                                            <p:cTn id="61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99" y="-1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000"/>
                                            <p:tgtEl>
                                              <p:spTgt spid="20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 animBg="1"/>
          <p:bldP spid="14" grpId="1" animBg="1"/>
          <p:bldP spid="2062" grpId="0" animBg="1"/>
          <p:bldP spid="2062" grpId="1" animBg="1"/>
          <p:bldP spid="91" grpId="0" animBg="1"/>
          <p:bldP spid="91" grpId="1" animBg="1"/>
          <p:bldP spid="92" grpId="0" animBg="1"/>
          <p:bldP spid="92" grpId="1" animBg="1"/>
          <p:bldP spid="93" grpId="0" animBg="1"/>
          <p:bldP spid="9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 tmFilter="0, 0; .2, .5; .8, .5; 1, 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50" autoRev="1" fill="hold"/>
                                            <p:tgtEl>
                                              <p:spTgt spid="20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4.44444E-6 L 0.09219 -0.06203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01" y="-31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1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2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30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1" presetClass="path" presetSubtype="0" repeatCount="indefinite" accel="50000" fill="hold" grpId="1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00017 0.00023 L -0.02708 0.02246 C -0.03316 0.02709 -0.03976 0.03634 -0.04496 0.04722 C -0.05104 0.05949 -0.05417 0.07037 -0.05486 0.07917 L -0.05903 0.12222 " pathEditMode="relative" rAng="1980000" ptsTypes="AAAAA">
                                          <p:cBhvr>
                                            <p:cTn id="51" dur="20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50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37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4.16667E-6 -3.7037E-6 L 0.03368 -0.01389 C 0.04098 -0.01643 0.04966 -0.02338 0.05712 -0.03287 C 0.0658 -0.04375 0.07153 -0.05416 0.07379 -0.06389 L 0.08664 -0.10787 " pathEditMode="relative" rAng="19020000" ptsTypes="AAAAA">
                                          <p:cBhvr>
                                            <p:cTn id="5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37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7778E-7 -1.11111E-6 L 0.03368 -0.01389 C 0.04097 -0.01643 0.04965 -0.02338 0.05712 -0.03287 C 0.0658 -0.04375 0.07153 -0.05417 0.07378 -0.06389 L 0.08663 -0.10787 " pathEditMode="relative" rAng="19020000" ptsTypes="AAAAA"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51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7778E-7 -1.85185E-6 L -0.03299 0.04167 C -0.0401 0.05023 -0.04878 0.06528 -0.05729 0.08287 C -0.06667 0.10209 -0.07222 0.11667 -0.07569 0.12917 L -0.09184 0.18773 " pathEditMode="relative" rAng="1980000" ptsTypes="AAAAA">
                                          <p:cBhvr>
                                            <p:cTn id="57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174" y="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37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17 -0.00024 L 0.02205 0.00046 C 0.02691 0.00069 0.03212 -0.00162 0.03577 -0.00649 C 0.04028 -0.01204 0.04237 -0.01806 0.04237 -0.025 L 0.04375 -0.05463 " pathEditMode="relative" rAng="19020000" ptsTypes="AAAAA">
                                          <p:cBhvr>
                                            <p:cTn id="59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99" y="-1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37" presetClass="path" presetSubtype="0" repeatCount="indefinite" accel="50000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0017 -0.00023 L 0.02205 0.00047 C 0.02691 0.0007 0.03212 -0.00162 0.03576 -0.00648 C 0.04028 -0.01203 0.04236 -0.01805 0.04236 -0.025 L 0.04375 -0.05463 " pathEditMode="relative" rAng="19020000" ptsTypes="AAAAA">
                                          <p:cBhvr>
                                            <p:cTn id="61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99" y="-1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000"/>
                                            <p:tgtEl>
                                              <p:spTgt spid="20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 animBg="1"/>
          <p:bldP spid="14" grpId="1" animBg="1"/>
          <p:bldP spid="2062" grpId="0" animBg="1"/>
          <p:bldP spid="2062" grpId="1" animBg="1"/>
          <p:bldP spid="91" grpId="0" animBg="1"/>
          <p:bldP spid="91" grpId="1" animBg="1"/>
          <p:bldP spid="92" grpId="0" animBg="1"/>
          <p:bldP spid="92" grpId="1" animBg="1"/>
          <p:bldP spid="93" grpId="0" animBg="1"/>
          <p:bldP spid="93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Office Theme">
      <a:majorFont>
        <a:latin typeface="Corbel"/>
        <a:ea typeface="ＭＳ Ｐゴシック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rbel"/>
        <a:ea typeface="ＭＳ Ｐゴシック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rbel"/>
        <a:ea typeface="ＭＳ Ｐゴシック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rbel"/>
        <a:ea typeface="ＭＳ Ｐゴシック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rbel"/>
        <a:ea typeface="ＭＳ Ｐゴシック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rbel"/>
        <a:ea typeface="ＭＳ Ｐゴシック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rbel"/>
        <a:ea typeface="ＭＳ Ｐゴシック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Custom 10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Office Theme">
      <a:majorFont>
        <a:latin typeface="Corbel"/>
        <a:ea typeface="ＭＳ Ｐゴシック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1396</Words>
  <Application>Microsoft Office PowerPoint</Application>
  <PresentationFormat>On-screen Show (4:3)</PresentationFormat>
  <Paragraphs>354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1_Office Theme</vt:lpstr>
      <vt:lpstr>Geiger Tube Theory, Dead Time</vt:lpstr>
      <vt:lpstr>Questions to Start</vt:lpstr>
      <vt:lpstr>Motivation</vt:lpstr>
      <vt:lpstr>Geiger-Müller Tubes</vt:lpstr>
      <vt:lpstr>Our SBM-20 Geiger-Müller Tubes</vt:lpstr>
      <vt:lpstr>Ionization Chambers</vt:lpstr>
      <vt:lpstr>The Ionization Plateau (Low-V)</vt:lpstr>
      <vt:lpstr>The Ionization Plateau (Med-V)</vt:lpstr>
      <vt:lpstr>The Ionization Plateau (High-V)</vt:lpstr>
      <vt:lpstr>The Ionization Plateau (HIGH-V)</vt:lpstr>
      <vt:lpstr>Now for the Math…</vt:lpstr>
      <vt:lpstr>Now for the Math…</vt:lpstr>
      <vt:lpstr>Now for the Math…</vt:lpstr>
      <vt:lpstr>Our Use: A Simple Counter</vt:lpstr>
      <vt:lpstr>Our Use: A Simple Counter</vt:lpstr>
      <vt:lpstr>Let’s Re-Examine Our Circuit</vt:lpstr>
      <vt:lpstr>Look Closer: Rising Edge Trigger</vt:lpstr>
      <vt:lpstr>Our Measured Waveforms</vt:lpstr>
      <vt:lpstr>Limiting Cases: High Signal</vt:lpstr>
      <vt:lpstr>Paralyzable vs. Non-Paralyzable</vt:lpstr>
      <vt:lpstr>Paralyzable vs. Non-Paralyzable</vt:lpstr>
      <vt:lpstr>Paralyzable vs. Non-Paralyzable</vt:lpstr>
      <vt:lpstr>Paralyzable vs. Non-Paralyzable</vt:lpstr>
      <vt:lpstr>Thinking Ahead for the Lab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Geiger Tube Theory, Dead Time</dc:title>
  <dc:creator>Short, Michael</dc:creator>
  <cp:lastModifiedBy>Curtis Newton</cp:lastModifiedBy>
  <cp:revision>182</cp:revision>
  <cp:lastPrinted>1601-01-01T00:00:00Z</cp:lastPrinted>
  <dcterms:created xsi:type="dcterms:W3CDTF">2011-05-10T14:50:44Z</dcterms:created>
  <dcterms:modified xsi:type="dcterms:W3CDTF">2015-10-13T14:57:53Z</dcterms:modified>
</cp:coreProperties>
</file>